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  <p:sldMasterId id="2147483676" r:id="rId3"/>
  </p:sldMasterIdLst>
  <p:notesMasterIdLst>
    <p:notesMasterId r:id="rId19"/>
  </p:notesMasterIdLst>
  <p:sldIdLst>
    <p:sldId id="1750" r:id="rId4"/>
    <p:sldId id="1742" r:id="rId5"/>
    <p:sldId id="295" r:id="rId6"/>
    <p:sldId id="1753" r:id="rId7"/>
    <p:sldId id="1752" r:id="rId8"/>
    <p:sldId id="1745" r:id="rId9"/>
    <p:sldId id="1730" r:id="rId10"/>
    <p:sldId id="1741" r:id="rId11"/>
    <p:sldId id="1743" r:id="rId12"/>
    <p:sldId id="1746" r:id="rId13"/>
    <p:sldId id="1747" r:id="rId14"/>
    <p:sldId id="1748" r:id="rId15"/>
    <p:sldId id="1749" r:id="rId16"/>
    <p:sldId id="1751" r:id="rId17"/>
    <p:sldId id="172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9" userDrawn="1">
          <p15:clr>
            <a:srgbClr val="A4A3A4"/>
          </p15:clr>
        </p15:guide>
        <p15:guide id="2" pos="347" userDrawn="1">
          <p15:clr>
            <a:srgbClr val="A4A3A4"/>
          </p15:clr>
        </p15:guide>
        <p15:guide id="3" pos="7333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  <p15:guide id="5" pos="3885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24683F6-B8CB-44C8-4E5E-5CF5DFBCE012}" name="Андреева Ольга Сергеевна" initials="ОА" userId="S::AndreevaOS@mgpu.ru::d36f730e-23fc-41fa-9a03-fa22537e28b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ивкина Наталья Юрьевна" initials="ПНЮ" lastIdx="7" clrIdx="0">
    <p:extLst>
      <p:ext uri="{19B8F6BF-5375-455C-9EA6-DF929625EA0E}">
        <p15:presenceInfo xmlns:p15="http://schemas.microsoft.com/office/powerpoint/2012/main" userId="S-1-5-21-1455429223-3332299534-2982093391-6156" providerId="AD"/>
      </p:ext>
    </p:extLst>
  </p:cmAuthor>
  <p:cmAuthor id="2" name="Babuin" initials="B" lastIdx="3" clrIdx="1">
    <p:extLst>
      <p:ext uri="{19B8F6BF-5375-455C-9EA6-DF929625EA0E}">
        <p15:presenceInfo xmlns:p15="http://schemas.microsoft.com/office/powerpoint/2012/main" userId="Babu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19B"/>
    <a:srgbClr val="FF1168"/>
    <a:srgbClr val="00CAF1"/>
    <a:srgbClr val="41D7DE"/>
    <a:srgbClr val="ECECEC"/>
    <a:srgbClr val="53E2FF"/>
    <a:srgbClr val="8E52A1"/>
    <a:srgbClr val="8E24FF"/>
    <a:srgbClr val="8A3A91"/>
    <a:srgbClr val="0857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76"/>
    <p:restoredTop sz="96433" autoAdjust="0"/>
  </p:normalViewPr>
  <p:slideViewPr>
    <p:cSldViewPr snapToGrid="0" showGuides="1">
      <p:cViewPr varScale="1">
        <p:scale>
          <a:sx n="110" d="100"/>
          <a:sy n="110" d="100"/>
        </p:scale>
        <p:origin x="432" y="102"/>
      </p:cViewPr>
      <p:guideLst>
        <p:guide orient="horz" pos="459"/>
        <p:guide pos="347"/>
        <p:guide pos="7333"/>
        <p:guide orient="horz" pos="2160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E6423-C68F-4570-A0D9-9D2C462F6DE8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8AB829-AF5F-4DE7-8C1F-6C0675EED5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677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7AB63B-0B29-41DB-A6D4-C07D4F8E0C3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1248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7AAFE9-35E5-4712-B51D-09566AEC44A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072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7AAFE9-35E5-4712-B51D-09566AEC44A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6653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7AAFE9-35E5-4712-B51D-09566AEC44A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31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7AAFE9-35E5-4712-B51D-09566AEC44A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356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CD6C78-782E-40BE-90A7-EA2E452F698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8132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7AAFE9-35E5-4712-B51D-09566AEC44A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789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993C53-902A-AA69-E6D3-710EC96E46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F399184-E430-195A-6AD0-FE436AC7A7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4F69E01-06CE-673B-11EF-8E72B0768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43526C7-A781-4B5A-1153-A52A44B19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51A8AC7-D92F-BB02-935F-893D2C76A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309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C469B5-B249-CA93-3AAF-7B610CC08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4886EFC-288F-3FA8-F731-B8BFF50EF5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116BEB2-A64D-4E02-A868-7E8495D59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ED2BF1A-8A2D-A273-2001-005E36493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6CC21A2-4092-BDD4-6DF3-C05AEC1E5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94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41F2B0DE-0AE2-B656-5751-BB4AB845D7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5D4F466-4446-A378-E1AA-2668DF2CE2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44C6123-21F6-D9B8-756D-C93F7A533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F7A4C92-2C32-232E-5D68-5A2B3D0BB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F0484E0-3796-96BD-FAA0-005C6396F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844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98" b="1" i="0">
                <a:solidFill>
                  <a:srgbClr val="00919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6468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73E1B26-3BFD-49C0-9C58-5F2AC65038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97B28ADA-BDC7-49F3-B561-2E1675457F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A99C571-1418-42E1-AE2C-54E148429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3147-EAB2-48E4-8A40-D33C0D05FF6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05A149C-81F5-4742-BA1F-2793DB628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1714313-354F-4214-ACB2-D499F83AB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8570E-2D1C-42BC-8479-E6C369153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4766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797282-E75F-4B5D-8075-85FBA246C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9E1A952-CF0E-4C75-B4C5-FAAF5CF703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7371307-AE86-4729-A203-0B85DCC74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3147-EAB2-48E4-8A40-D33C0D05FF6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FDD17C7-C1D3-46BA-8A85-873B220E4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E5ED4E0-6A2F-46DF-9CE4-BAFC8849B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8570E-2D1C-42BC-8479-E6C369153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7757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13C416-CF53-46B5-B6BC-5892CF744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22BF382-DBD5-47C7-A89E-9FC2F7B8E0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73CAB76-9716-4C52-BC35-4166A0D61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3147-EAB2-48E4-8A40-D33C0D05FF6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80A11E7-DB89-42F4-8CFA-B765E3C3C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65F0A7D-E993-41F7-9181-02E660F9A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8570E-2D1C-42BC-8479-E6C369153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8512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12C4D2-7B24-449E-AB10-FAF8F887D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6A85C0D-02B5-45F8-88C8-6525067B01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30C86BE-06A9-4A53-B2D5-50D571D8B4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3DEB4BF-50C4-44C4-B9CF-8C4B841DF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3147-EAB2-48E4-8A40-D33C0D05FF6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693CC54-FBB8-40F6-A3B1-8D43D972D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4DFE200-774D-4266-ADE7-6895AFC1A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8570E-2D1C-42BC-8479-E6C369153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603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BA90D1-1681-4AFF-9AC6-906FD6C1D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766F2A5-419D-4D0F-BA31-79C83FC099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CD1B837-DD4A-4A7F-A311-6B5DDFE7C8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AF62F5B-CB7B-4BE7-BF0A-4587B8478E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E69FBB7-DA47-47B0-8286-C16E2C9A3B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F4871A40-73B3-4A76-8160-FA5FA9A88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3147-EAB2-48E4-8A40-D33C0D05FF6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8C9A1C15-0FFD-45C7-B67D-CF98C2BB8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9C076EC1-9F8B-430F-8D13-9DDCEEB06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8570E-2D1C-42BC-8479-E6C369153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3558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377F0F-287D-4DA1-92D6-4104D51C8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5F4BF7B-5C51-44AA-9CD1-7A2128209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3147-EAB2-48E4-8A40-D33C0D05FF6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DBF7FE44-1772-4A6F-961C-7F22EA08F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D0C74A2-704E-4FAA-8273-BE76B9D15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8570E-2D1C-42BC-8479-E6C369153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30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C50317DA-E656-4C44-A79A-6CD91F745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3147-EAB2-48E4-8A40-D33C0D05FF6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FDB8F2A1-4366-4645-A34C-121804A86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0694BB40-B4FB-431F-B47D-03061FCE6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8570E-2D1C-42BC-8479-E6C369153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549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C0CD88F-A8D3-017F-A2F4-A034C22EF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C9B18E0-83EF-B311-0B7A-636CF600AB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E52D7DA-3BAB-CFF5-2BF4-2AC26675B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4B16489-935F-CFF7-3324-922C3E130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FA833CA-CB29-00E2-8F58-28131D66F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2321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56062A0-35D2-49B9-A8DB-21FFDCE4A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D220AC1-B8DA-4606-9922-8BD5A01520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76464D0-8759-4CC9-AA83-AC4F525AFB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9B69CA5-48A0-4261-949F-3FA6094F9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3147-EAB2-48E4-8A40-D33C0D05FF6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E7236C8-C625-4B50-85BD-8F7EB87B7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2334004D-8D8A-4CAC-AFD1-E3F260D79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8570E-2D1C-42BC-8479-E6C369153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0741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41EBAF-256A-4F10-9A42-C44570109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81143C04-D815-4EC9-8529-36D7948AC0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17E963E-A66B-4321-BE0A-7E17FE1F0A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BC20D16-07F4-40F0-87B8-72137D735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3147-EAB2-48E4-8A40-D33C0D05FF6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28341EE-ABBC-4A1D-A30B-A8FCB7B8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911FD4E-D5B2-4A31-8AD1-C461D6008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8570E-2D1C-42BC-8479-E6C369153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3064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9D48A5-5CEF-4B31-950F-850A9EBA6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5129984-F04F-43F5-A64F-C5FA257677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4E18638-9D4F-416E-BE5F-7B66D597B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3147-EAB2-48E4-8A40-D33C0D05FF6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5A9503-6627-477C-A827-D1D639E48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D5C25AF-2EE2-4180-97DB-90CBD798D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8570E-2D1C-42BC-8479-E6C369153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523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E09A676-F80A-4D89-920F-D05377349E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E61108D-EF62-460D-834F-597F611172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FC2814F-0047-4C30-B10B-AAA0271F9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3147-EAB2-48E4-8A40-D33C0D05FF6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FC1F65E-7433-426F-8282-E6DB0F9AC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C1F961C-D347-46FE-A645-909725C6C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8570E-2D1C-42BC-8479-E6C369153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7152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048630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4/22/2025</a:t>
            </a:fld>
            <a:endParaRPr lang="en-US"/>
          </a:p>
        </p:txBody>
      </p:sp>
      <p:sp>
        <p:nvSpPr>
          <p:cNvPr id="1048631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A6A6A6"/>
                </a:solidFill>
                <a:latin typeface="Fira Sans Medium"/>
                <a:cs typeface="Fira Sans Medium"/>
              </a:defRPr>
            </a:lvl1pPr>
          </a:lstStyle>
          <a:p>
            <a:pPr marL="43815">
              <a:lnSpc>
                <a:spcPct val="100000"/>
              </a:lnSpc>
              <a:spcBef>
                <a:spcPts val="335"/>
              </a:spcBef>
            </a:pP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  <p:extLst>
      <p:ext uri="{BB962C8B-B14F-4D97-AF65-F5344CB8AC3E}">
        <p14:creationId xmlns:p14="http://schemas.microsoft.com/office/powerpoint/2010/main" val="28014865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Текст заголовка">
            <a:extLst>
              <a:ext uri="{FF2B5EF4-FFF2-40B4-BE49-F238E27FC236}">
                <a16:creationId xmlns:a16="http://schemas.microsoft.com/office/drawing/2014/main" xmlns="" id="{48D99A02-40A8-6541-9E75-3E1561C26EC9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844550" y="510867"/>
            <a:ext cx="9184353" cy="9103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lang="ru-RU" dirty="0"/>
              <a:t>ТЕКСТ ЗАГОЛОВКА</a:t>
            </a:r>
          </a:p>
        </p:txBody>
      </p:sp>
      <p:sp>
        <p:nvSpPr>
          <p:cNvPr id="7" name="Уровень текста 1…">
            <a:extLst>
              <a:ext uri="{FF2B5EF4-FFF2-40B4-BE49-F238E27FC236}">
                <a16:creationId xmlns:a16="http://schemas.microsoft.com/office/drawing/2014/main" xmlns="" id="{7F145048-5936-7641-BC7E-8D9EE13F57B0}"/>
              </a:ext>
            </a:extLst>
          </p:cNvPr>
          <p:cNvSpPr txBox="1">
            <a:spLocks noGrp="1"/>
          </p:cNvSpPr>
          <p:nvPr>
            <p:ph idx="1" hasCustomPrompt="1"/>
          </p:nvPr>
        </p:nvSpPr>
        <p:spPr>
          <a:xfrm>
            <a:off x="844553" y="1574800"/>
            <a:ext cx="10502900" cy="464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t">
            <a:noAutofit/>
          </a:bodyPr>
          <a:lstStyle/>
          <a:p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1</a:t>
            </a:r>
          </a:p>
          <a:p>
            <a:pPr lvl="1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2</a:t>
            </a:r>
          </a:p>
          <a:p>
            <a:pPr lvl="2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3</a:t>
            </a:r>
          </a:p>
          <a:p>
            <a:pPr lvl="3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4</a:t>
            </a:r>
          </a:p>
          <a:p>
            <a:pPr lvl="4"/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текста</a:t>
            </a:r>
            <a:r>
              <a:rPr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1816951530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993C53-902A-AA69-E6D3-710EC96E46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F399184-E430-195A-6AD0-FE436AC7A7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4F69E01-06CE-673B-11EF-8E72B0768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43526C7-A781-4B5A-1153-A52A44B19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51A8AC7-D92F-BB02-935F-893D2C76A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6684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C0CD88F-A8D3-017F-A2F4-A034C22EF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C9B18E0-83EF-B311-0B7A-636CF600AB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E52D7DA-3BAB-CFF5-2BF4-2AC26675B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4B16489-935F-CFF7-3324-922C3E130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FA833CA-CB29-00E2-8F58-28131D66F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8339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1E0114-7A03-1F97-0D11-702A2D1EC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4926047-1309-9B57-E851-C3666224B8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139C21E-2151-09F0-187A-1F3BE62B9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B17874A-E26A-E05A-4EC2-0F87C6CFE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FB5091-BB3A-56BF-5493-163BE51D5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9636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B39F20-B789-270F-9CAB-495E7533F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15FABE2-A58A-47D7-86D0-996BCE1CC8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C562BBA-71FA-390D-16B5-85CB482A46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82FDFFD-0607-2851-85D0-E1D3E79D7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7DF7FC5-4731-E922-24CE-E4DF70753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793D955-BB14-5B13-6F67-C0266ECD4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502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1E0114-7A03-1F97-0D11-702A2D1EC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4926047-1309-9B57-E851-C3666224B8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139C21E-2151-09F0-187A-1F3BE62B9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B17874A-E26A-E05A-4EC2-0F87C6CFE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FB5091-BB3A-56BF-5493-163BE51D5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3349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D6C501-0A22-4D01-3E08-33A5E65F2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E292695-457A-58B8-93BC-0AECA272A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17AC958-32A4-CC2A-7862-11990B9912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2CCAF36-859B-842B-18E0-55F784F88F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B572E3B-CD93-44CB-A26F-F2F4A12EE9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0DD887E9-D28A-6CE4-1E26-FDA97FA9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DA5EEA2-57F7-C158-6930-D33828591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A082D27F-567F-BE05-0BD9-BC7E5864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5212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136A1B-DE17-3F3F-FEB3-161F4F9D9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0B58185A-469B-5059-A9FC-E30C789D7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48B3383-AC0C-2910-14A2-898DBCC7F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9EC62F6-17EB-8DE5-7872-2DDC7949E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406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43599B5-9C67-30C0-0820-DF978AD04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FBF7B5BA-0F0E-A837-061A-641CF11C8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3576435-97A3-DE4B-564C-083AD3CB8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6039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A8EA40-10E3-3482-DA75-BA419074B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3E7BCAA-37AD-0599-2EF2-6346DA4B54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46E88C4-7E0D-AF99-8D9C-0677E1AA7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A4E62E1-0A06-3CEF-537E-171C7110A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DCF8F6C-746E-EFF4-9862-ED25E576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DB5182A-35E9-2EA1-8686-2BE243FA2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6311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E3036C-7D84-9E49-2AD5-C22D95F76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254B87B6-D194-7A05-5D48-B854C07340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481146-CBBA-F80F-0BE5-00F149797D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F19B9A3-7A8F-6775-42EF-81573741D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220FB14-46E0-F6F4-2144-F4FED819A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9F62E6B-7C89-EF05-A917-DC0F7409F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1762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C469B5-B249-CA93-3AAF-7B610CC08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4886EFC-288F-3FA8-F731-B8BFF50EF5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116BEB2-A64D-4E02-A868-7E8495D59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ED2BF1A-8A2D-A273-2001-005E36493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6CC21A2-4092-BDD4-6DF3-C05AEC1E5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7214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41F2B0DE-0AE2-B656-5751-BB4AB845D7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5D4F466-4446-A378-E1AA-2668DF2CE2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44C6123-21F6-D9B8-756D-C93F7A533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F7A4C92-2C32-232E-5D68-5A2B3D0BB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F0484E0-3796-96BD-FAA0-005C6396F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2887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98" b="1" i="0">
                <a:solidFill>
                  <a:srgbClr val="00919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1797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B39F20-B789-270F-9CAB-495E7533F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15FABE2-A58A-47D7-86D0-996BCE1CC8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C562BBA-71FA-390D-16B5-85CB482A46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82FDFFD-0607-2851-85D0-E1D3E79D7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7DF7FC5-4731-E922-24CE-E4DF70753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793D955-BB14-5B13-6F67-C0266ECD4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767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D6C501-0A22-4D01-3E08-33A5E65F2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E292695-457A-58B8-93BC-0AECA272A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17AC958-32A4-CC2A-7862-11990B9912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42CCAF36-859B-842B-18E0-55F784F88F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B572E3B-CD93-44CB-A26F-F2F4A12EE9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0DD887E9-D28A-6CE4-1E26-FDA97FA9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5DA5EEA2-57F7-C158-6930-D33828591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A082D27F-567F-BE05-0BD9-BC7E5864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948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136A1B-DE17-3F3F-FEB3-161F4F9D9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0B58185A-469B-5059-A9FC-E30C789D7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48B3383-AC0C-2910-14A2-898DBCC7F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9EC62F6-17EB-8DE5-7872-2DDC7949E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843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43599B5-9C67-30C0-0820-DF978AD04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FBF7B5BA-0F0E-A837-061A-641CF11C8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3576435-97A3-DE4B-564C-083AD3CB8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911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A8EA40-10E3-3482-DA75-BA419074B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3E7BCAA-37AD-0599-2EF2-6346DA4B54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46E88C4-7E0D-AF99-8D9C-0677E1AA7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A4E62E1-0A06-3CEF-537E-171C7110A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DCF8F6C-746E-EFF4-9862-ED25E576B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DB5182A-35E9-2EA1-8686-2BE243FA2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581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E3036C-7D84-9E49-2AD5-C22D95F76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254B87B6-D194-7A05-5D48-B854C07340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481146-CBBA-F80F-0BE5-00F149797D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F19B9A3-7A8F-6775-42EF-81573741D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220FB14-46E0-F6F4-2144-F4FED819A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9F62E6B-7C89-EF05-A917-DC0F7409F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983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E07916-512B-C1E0-D3AC-77D45F99C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20725D2-F8AF-1DBB-92BB-43E5683DCB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32C0215-1579-39D6-F846-FB1CFEB123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D911A10-306A-6627-7761-1F09A7E037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F18B3D7-6F41-3F87-4214-F71A00F668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124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56A2F7-1174-4E44-BF22-8CFCB2A52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A820FD4-EFAB-43C8-A28B-F0D5205709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5E4AC10-96FE-4C67-9F39-BFB8144095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13147-EAB2-48E4-8A40-D33C0D05FF6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45CAA06-7F9E-4CF8-B0F3-BC76F38307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29FD34C-582B-4E5E-9550-EADE58FBEC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8570E-2D1C-42BC-8479-E6C369153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432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E07916-512B-C1E0-D3AC-77D45F99C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20725D2-F8AF-1DBB-92BB-43E5683DCB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32C0215-1579-39D6-F846-FB1CFEB123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D32A82-D7CB-9C40-9BBB-544AF22CDCA3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D911A10-306A-6627-7761-1F09A7E037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F18B3D7-6F41-3F87-4214-F71A00F668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ADE1F-34BF-EF43-B3E8-0678C91EB9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09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hyperlink" Target="https://budget.mos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11" Type="http://schemas.openxmlformats.org/officeDocument/2006/relationships/image" Target="../media/image16.svg"/><Relationship Id="rId5" Type="http://schemas.microsoft.com/office/2007/relationships/hdphoto" Target="../media/hdphoto2.wdp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555C"/>
            </a:gs>
            <a:gs pos="50000">
              <a:srgbClr val="00919B"/>
            </a:gs>
            <a:gs pos="100000">
              <a:srgbClr val="FF1168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127B51FD-8398-4130-8515-0E8981FD0DB8}"/>
              </a:ext>
            </a:extLst>
          </p:cNvPr>
          <p:cNvSpPr/>
          <p:nvPr/>
        </p:nvSpPr>
        <p:spPr>
          <a:xfrm rot="12853788">
            <a:off x="-823585" y="-796316"/>
            <a:ext cx="4542348" cy="4542348"/>
          </a:xfrm>
          <a:prstGeom prst="ellipse">
            <a:avLst/>
          </a:prstGeom>
          <a:gradFill>
            <a:gsLst>
              <a:gs pos="546">
                <a:srgbClr val="00555C"/>
              </a:gs>
              <a:gs pos="35000">
                <a:srgbClr val="00919B"/>
              </a:gs>
              <a:gs pos="100000">
                <a:schemeClr val="bg1">
                  <a:alpha val="7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xmlns="" id="{EB2B800E-6013-436F-987C-AFE1F153A717}"/>
              </a:ext>
            </a:extLst>
          </p:cNvPr>
          <p:cNvSpPr/>
          <p:nvPr/>
        </p:nvSpPr>
        <p:spPr>
          <a:xfrm>
            <a:off x="5641280" y="-1680489"/>
            <a:ext cx="7398328" cy="7398328"/>
          </a:xfrm>
          <a:prstGeom prst="ellipse">
            <a:avLst/>
          </a:prstGeom>
          <a:solidFill>
            <a:schemeClr val="bg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Google Shape;184;p14"/>
          <p:cNvSpPr txBox="1"/>
          <p:nvPr/>
        </p:nvSpPr>
        <p:spPr>
          <a:xfrm>
            <a:off x="547947" y="5207973"/>
            <a:ext cx="6976359" cy="1312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2939" tIns="82939" rIns="82939" bIns="82939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Bold" panose="020B0702020204020303" pitchFamily="34" charset="0"/>
                <a:ea typeface="+mn-ea"/>
                <a:cs typeface="+mn-cs"/>
              </a:rPr>
              <a:t>Муравьева Анастасия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Bold" panose="020B0702020204020303" pitchFamily="34" charset="0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Bold" panose="020B0702020204020303" pitchFamily="34" charset="0"/>
                <a:ea typeface="+mn-ea"/>
                <a:cs typeface="+mn-cs"/>
              </a:rPr>
              <a:t>Юлия Ломбина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Bold" panose="020B0702020204020303" pitchFamily="34" charset="0"/>
                <a:ea typeface="+mn-ea"/>
                <a:cs typeface="+mn-cs"/>
              </a:rPr>
            </a:b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lda Sans Bold" panose="020B0702020204020303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" panose="020B0502020204020303" pitchFamily="34" charset="0"/>
                <a:ea typeface="+mn-ea"/>
                <a:cs typeface="+mn-cs"/>
              </a:rPr>
              <a:t>Эксперты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" panose="020B0502020204020303" pitchFamily="34" charset="0"/>
                <a:ea typeface="+mn-ea"/>
                <a:cs typeface="+mn-cs"/>
              </a:rPr>
              <a:t>Центра финансовой грамотности города Москвы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lda Sans" panose="020B0502020204020303" pitchFamily="34" charset="0"/>
              <a:ea typeface="+mn-ea"/>
              <a:cs typeface="+mn-cs"/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93D8CB35-6F5F-43E0-9BE7-63F2789FEA20}"/>
              </a:ext>
            </a:extLst>
          </p:cNvPr>
          <p:cNvSpPr/>
          <p:nvPr/>
        </p:nvSpPr>
        <p:spPr>
          <a:xfrm rot="15037191">
            <a:off x="9021366" y="3666915"/>
            <a:ext cx="4445014" cy="4445014"/>
          </a:xfrm>
          <a:prstGeom prst="ellipse">
            <a:avLst/>
          </a:prstGeom>
          <a:gradFill>
            <a:gsLst>
              <a:gs pos="8000">
                <a:srgbClr val="00919B"/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8F3D8EB-FA8E-4206-AE18-6536D8005F18}"/>
              </a:ext>
            </a:extLst>
          </p:cNvPr>
          <p:cNvSpPr txBox="1"/>
          <p:nvPr/>
        </p:nvSpPr>
        <p:spPr>
          <a:xfrm>
            <a:off x="661158" y="2900185"/>
            <a:ext cx="10745595" cy="912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Black" panose="020B0902020204020303" pitchFamily="34" charset="0"/>
                <a:ea typeface="Tilda Sans Black" panose="020B0902020204020303" pitchFamily="34" charset="0"/>
                <a:cs typeface="+mn-cs"/>
              </a:rPr>
              <a:t>Копить нельзя потратить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BEEDA4AC-C4B2-443B-8856-57C66B05D29C}"/>
              </a:ext>
            </a:extLst>
          </p:cNvPr>
          <p:cNvGrpSpPr/>
          <p:nvPr/>
        </p:nvGrpSpPr>
        <p:grpSpPr>
          <a:xfrm>
            <a:off x="809414" y="1287033"/>
            <a:ext cx="3952270" cy="664397"/>
            <a:chOff x="879264" y="1249189"/>
            <a:chExt cx="4847427" cy="814877"/>
          </a:xfrm>
        </p:grpSpPr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xmlns="" id="{E2B23BA1-FF16-41FB-9D74-AD780B1AD1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254" y="1273457"/>
              <a:ext cx="2316437" cy="766340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xmlns="" id="{5C0A854B-EB46-4744-BB88-D495AB258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879264" y="1249189"/>
              <a:ext cx="1870115" cy="814877"/>
            </a:xfrm>
            <a:prstGeom prst="rect">
              <a:avLst/>
            </a:prstGeom>
          </p:spPr>
        </p:pic>
      </p:grpSp>
      <p:sp>
        <p:nvSpPr>
          <p:cNvPr id="10" name="Google Shape;184;p14">
            <a:extLst>
              <a:ext uri="{FF2B5EF4-FFF2-40B4-BE49-F238E27FC236}">
                <a16:creationId xmlns:a16="http://schemas.microsoft.com/office/drawing/2014/main" xmlns="" id="{940DFEEF-1618-4D12-B44D-F88EA0496852}"/>
              </a:ext>
            </a:extLst>
          </p:cNvPr>
          <p:cNvSpPr txBox="1"/>
          <p:nvPr/>
        </p:nvSpPr>
        <p:spPr>
          <a:xfrm>
            <a:off x="661158" y="3812679"/>
            <a:ext cx="6976359" cy="758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2939" tIns="82939" rIns="82939" bIns="82939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Bold" panose="020B0702020204020303" pitchFamily="34" charset="0"/>
                <a:ea typeface="+mn-ea"/>
                <a:cs typeface="+mn-cs"/>
              </a:rPr>
              <a:t>1-4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Bold" panose="020B0702020204020303" pitchFamily="34" charset="0"/>
                <a:ea typeface="+mn-ea"/>
                <a:cs typeface="+mn-cs"/>
              </a:rPr>
              <a:t> </a:t>
            </a: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Bold" panose="020B0702020204020303" pitchFamily="34" charset="0"/>
                <a:ea typeface="+mn-ea"/>
                <a:cs typeface="+mn-cs"/>
              </a:rPr>
              <a:t>классы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lda Sans" panose="020B0502020204020303" pitchFamily="34" charset="0"/>
              <a:ea typeface="+mn-ea"/>
              <a:cs typeface="+mn-cs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59BAD44C-03E8-422E-84A8-755317CB9D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448" y="1195294"/>
            <a:ext cx="777724" cy="693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778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F9D8238B-95B9-E5CA-DFDC-28FFD9C744D7}"/>
              </a:ext>
            </a:extLst>
          </p:cNvPr>
          <p:cNvSpPr/>
          <p:nvPr/>
        </p:nvSpPr>
        <p:spPr>
          <a:xfrm rot="2203723">
            <a:off x="9252307" y="-1335433"/>
            <a:ext cx="3497392" cy="3497392"/>
          </a:xfrm>
          <a:prstGeom prst="ellipse">
            <a:avLst/>
          </a:prstGeom>
          <a:gradFill>
            <a:gsLst>
              <a:gs pos="8000">
                <a:srgbClr val="FF1168">
                  <a:alpha val="9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79885859-C171-EA83-8FBA-73D4F205A2EE}"/>
              </a:ext>
            </a:extLst>
          </p:cNvPr>
          <p:cNvSpPr/>
          <p:nvPr/>
        </p:nvSpPr>
        <p:spPr>
          <a:xfrm>
            <a:off x="657704" y="792821"/>
            <a:ext cx="10579415" cy="701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ru-RU" sz="5400" b="1" dirty="0">
                <a:latin typeface="Tilda Sans Extra Bold" panose="020B0802020204020303" pitchFamily="34" charset="0"/>
                <a:ea typeface="Fira Sans SemiBold" panose="020B0603050000020004" pitchFamily="34" charset="0"/>
              </a:rPr>
              <a:t>Правильно ли поступил герой?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E8A47C45-23B4-4055-ABB1-9E46EA6F99B5}"/>
              </a:ext>
            </a:extLst>
          </p:cNvPr>
          <p:cNvSpPr/>
          <p:nvPr/>
        </p:nvSpPr>
        <p:spPr>
          <a:xfrm>
            <a:off x="759960" y="1552372"/>
            <a:ext cx="3534967" cy="57249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3DD3DA"/>
              </a:gs>
              <a:gs pos="21000">
                <a:srgbClr val="00919B"/>
              </a:gs>
            </a:gsLst>
            <a:lin ang="18900000" scaled="1"/>
          </a:gradFill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lda Sans Semibold" panose="020B0602020204020303" pitchFamily="34" charset="0"/>
                <a:ea typeface="Tilda Sans Extra Bold" panose="020B0802020204020303" pitchFamily="34" charset="0"/>
              </a:rPr>
              <a:t>СКЕЙТБОРДИСТ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9F9D2F92-94CD-4276-8829-8715BC34A6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17577"/>
          <a:stretch/>
        </p:blipFill>
        <p:spPr>
          <a:xfrm>
            <a:off x="6379370" y="1759217"/>
            <a:ext cx="5812630" cy="4894230"/>
          </a:xfrm>
          <a:prstGeom prst="rect">
            <a:avLst/>
          </a:prstGeom>
        </p:spPr>
      </p:pic>
      <p:sp>
        <p:nvSpPr>
          <p:cNvPr id="14" name="Овал 13">
            <a:extLst>
              <a:ext uri="{FF2B5EF4-FFF2-40B4-BE49-F238E27FC236}">
                <a16:creationId xmlns:a16="http://schemas.microsoft.com/office/drawing/2014/main" xmlns="" id="{157DF984-E7FF-4D82-8381-5D6727A1B6FE}"/>
              </a:ext>
            </a:extLst>
          </p:cNvPr>
          <p:cNvSpPr/>
          <p:nvPr/>
        </p:nvSpPr>
        <p:spPr>
          <a:xfrm rot="13685704">
            <a:off x="-1122942" y="2374486"/>
            <a:ext cx="5862282" cy="5862282"/>
          </a:xfrm>
          <a:prstGeom prst="ellipse">
            <a:avLst/>
          </a:prstGeom>
          <a:gradFill>
            <a:gsLst>
              <a:gs pos="8000">
                <a:srgbClr val="00919B">
                  <a:alpha val="42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ете очень хотелось получить новый скейтборд, который стоил 1500 рублей.…">
            <a:extLst>
              <a:ext uri="{FF2B5EF4-FFF2-40B4-BE49-F238E27FC236}">
                <a16:creationId xmlns:a16="http://schemas.microsoft.com/office/drawing/2014/main" xmlns="" id="{0D623508-5E6B-4D0A-9B75-A08267BF5C32}"/>
              </a:ext>
            </a:extLst>
          </p:cNvPr>
          <p:cNvSpPr txBox="1"/>
          <p:nvPr/>
        </p:nvSpPr>
        <p:spPr>
          <a:xfrm>
            <a:off x="759960" y="3139373"/>
            <a:ext cx="5690846" cy="2133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45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2200" dirty="0" err="1">
                <a:latin typeface="Tilda Sans" panose="020B0502020204020303" pitchFamily="34" charset="0"/>
              </a:rPr>
              <a:t>Пет</a:t>
            </a:r>
            <a:r>
              <a:rPr lang="ru-RU" sz="2200" dirty="0">
                <a:latin typeface="Tilda Sans" panose="020B0502020204020303" pitchFamily="34" charset="0"/>
              </a:rPr>
              <a:t>я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lang="ru-RU" sz="2200" dirty="0">
                <a:latin typeface="Tilda Sans" panose="020B0502020204020303" pitchFamily="34" charset="0"/>
              </a:rPr>
              <a:t>мечтал о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нов</a:t>
            </a:r>
            <a:r>
              <a:rPr lang="ru-RU" sz="2200" dirty="0">
                <a:latin typeface="Tilda Sans" panose="020B0502020204020303" pitchFamily="34" charset="0"/>
              </a:rPr>
              <a:t>ом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скейтборд</a:t>
            </a:r>
            <a:r>
              <a:rPr lang="ru-RU" sz="2200" dirty="0">
                <a:latin typeface="Tilda Sans" panose="020B0502020204020303" pitchFamily="34" charset="0"/>
              </a:rPr>
              <a:t>е за 1 500 рублей. </a:t>
            </a:r>
            <a:r>
              <a:rPr sz="2200" dirty="0" err="1">
                <a:latin typeface="Tilda Sans" panose="020B0502020204020303" pitchFamily="34" charset="0"/>
              </a:rPr>
              <a:t>Он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решил</a:t>
            </a:r>
            <a:r>
              <a:rPr lang="ru-RU"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самостоятельно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накопить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эту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сумму</a:t>
            </a:r>
            <a:r>
              <a:rPr sz="2200" dirty="0">
                <a:latin typeface="Tilda Sans" panose="020B0502020204020303" pitchFamily="34" charset="0"/>
              </a:rPr>
              <a:t>, </a:t>
            </a:r>
            <a:r>
              <a:rPr sz="2200" dirty="0" err="1">
                <a:latin typeface="Tilda Sans" panose="020B0502020204020303" pitchFamily="34" charset="0"/>
              </a:rPr>
              <a:t>откладывая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по</a:t>
            </a:r>
            <a:r>
              <a:rPr sz="2200" dirty="0">
                <a:latin typeface="Tilda Sans" panose="020B0502020204020303" pitchFamily="34" charset="0"/>
              </a:rPr>
              <a:t> 125 </a:t>
            </a:r>
            <a:r>
              <a:rPr sz="2200" dirty="0" err="1">
                <a:latin typeface="Tilda Sans" panose="020B0502020204020303" pitchFamily="34" charset="0"/>
              </a:rPr>
              <a:t>рублей</a:t>
            </a:r>
            <a:r>
              <a:rPr sz="2200" dirty="0">
                <a:latin typeface="Tilda Sans" panose="020B0502020204020303" pitchFamily="34" charset="0"/>
              </a:rPr>
              <a:t> в </a:t>
            </a:r>
            <a:r>
              <a:rPr sz="2200" dirty="0" err="1">
                <a:latin typeface="Tilda Sans" panose="020B0502020204020303" pitchFamily="34" charset="0"/>
              </a:rPr>
              <a:t>неделю</a:t>
            </a:r>
            <a:r>
              <a:rPr lang="ru-RU" sz="2200" dirty="0">
                <a:latin typeface="Tilda Sans" panose="020B0502020204020303" pitchFamily="34" charset="0"/>
              </a:rPr>
              <a:t> из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карманных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денег</a:t>
            </a:r>
            <a:r>
              <a:rPr sz="2200" dirty="0">
                <a:latin typeface="Tilda Sans" panose="020B0502020204020303" pitchFamily="34" charset="0"/>
              </a:rPr>
              <a:t>, </a:t>
            </a:r>
            <a:r>
              <a:rPr sz="2200" dirty="0" err="1">
                <a:latin typeface="Tilda Sans" panose="020B0502020204020303" pitchFamily="34" charset="0"/>
              </a:rPr>
              <a:t>которые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ему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lang="ru-RU" sz="2200" dirty="0">
                <a:latin typeface="Tilda Sans" panose="020B0502020204020303" pitchFamily="34" charset="0"/>
              </a:rPr>
              <a:t>вы</a:t>
            </a:r>
            <a:r>
              <a:rPr sz="2200" dirty="0" err="1">
                <a:latin typeface="Tilda Sans" panose="020B0502020204020303" pitchFamily="34" charset="0"/>
              </a:rPr>
              <a:t>дают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родители</a:t>
            </a:r>
            <a:r>
              <a:rPr sz="2200" dirty="0">
                <a:latin typeface="Tilda Sans" panose="020B0502020204020303" pitchFamily="34" charset="0"/>
              </a:rPr>
              <a:t>. </a:t>
            </a:r>
            <a:r>
              <a:rPr sz="2200" dirty="0" err="1">
                <a:latin typeface="Tilda Sans" panose="020B0502020204020303" pitchFamily="34" charset="0"/>
              </a:rPr>
              <a:t>Через</a:t>
            </a:r>
            <a:r>
              <a:rPr sz="2200" dirty="0">
                <a:latin typeface="Tilda Sans" panose="020B0502020204020303" pitchFamily="34" charset="0"/>
              </a:rPr>
              <a:t> 3 </a:t>
            </a:r>
            <a:r>
              <a:rPr sz="2200" dirty="0" err="1">
                <a:latin typeface="Tilda Sans" panose="020B0502020204020303" pitchFamily="34" charset="0"/>
              </a:rPr>
              <a:t>месяца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Петя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катался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на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новом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скейтборде</a:t>
            </a:r>
            <a:r>
              <a:rPr lang="ru-RU" sz="2200" dirty="0">
                <a:latin typeface="Tilda Sans" panose="020B0502020204020303" pitchFamily="34" charset="0"/>
              </a:rPr>
              <a:t>.</a:t>
            </a:r>
            <a:endParaRPr sz="2200" dirty="0">
              <a:latin typeface="Tilda Sans" panose="020B0502020204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685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>
            <a:extLst>
              <a:ext uri="{FF2B5EF4-FFF2-40B4-BE49-F238E27FC236}">
                <a16:creationId xmlns:a16="http://schemas.microsoft.com/office/drawing/2014/main" xmlns="" id="{B4EFAB12-2AFC-4448-A3FC-00E1981DF396}"/>
              </a:ext>
            </a:extLst>
          </p:cNvPr>
          <p:cNvSpPr/>
          <p:nvPr/>
        </p:nvSpPr>
        <p:spPr>
          <a:xfrm rot="2203723">
            <a:off x="8021498" y="-1223957"/>
            <a:ext cx="5056378" cy="5056378"/>
          </a:xfrm>
          <a:prstGeom prst="ellipse">
            <a:avLst/>
          </a:prstGeom>
          <a:gradFill>
            <a:gsLst>
              <a:gs pos="8000">
                <a:srgbClr val="FF1168">
                  <a:alpha val="9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23E9734C-CFE7-4245-BADC-9FDFFF35F7FA}"/>
              </a:ext>
            </a:extLst>
          </p:cNvPr>
          <p:cNvSpPr/>
          <p:nvPr/>
        </p:nvSpPr>
        <p:spPr>
          <a:xfrm rot="13685704">
            <a:off x="-1122942" y="2374486"/>
            <a:ext cx="5862282" cy="5862282"/>
          </a:xfrm>
          <a:prstGeom prst="ellipse">
            <a:avLst/>
          </a:prstGeom>
          <a:gradFill>
            <a:gsLst>
              <a:gs pos="8000">
                <a:srgbClr val="00919B">
                  <a:alpha val="42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ане очень хотелось новый самокат, стоимостью 7000 рублей. Родители давали ему каждую неделю 200 рублей на карманные расходы.…">
            <a:extLst>
              <a:ext uri="{FF2B5EF4-FFF2-40B4-BE49-F238E27FC236}">
                <a16:creationId xmlns:a16="http://schemas.microsoft.com/office/drawing/2014/main" xmlns="" id="{88943676-102A-472D-923A-0A00EE2AB247}"/>
              </a:ext>
            </a:extLst>
          </p:cNvPr>
          <p:cNvSpPr txBox="1"/>
          <p:nvPr/>
        </p:nvSpPr>
        <p:spPr>
          <a:xfrm>
            <a:off x="759960" y="2860654"/>
            <a:ext cx="6109664" cy="28110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45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2200" dirty="0">
                <a:latin typeface="Tilda Sans" panose="020B0502020204020303" pitchFamily="34" charset="0"/>
              </a:rPr>
              <a:t>Иван мечтал о </a:t>
            </a:r>
            <a:r>
              <a:rPr sz="2200" dirty="0" err="1">
                <a:latin typeface="Tilda Sans" panose="020B0502020204020303" pitchFamily="34" charset="0"/>
              </a:rPr>
              <a:t>самокат</a:t>
            </a:r>
            <a:r>
              <a:rPr lang="ru-RU" sz="2200" dirty="0">
                <a:latin typeface="Tilda Sans" panose="020B0502020204020303" pitchFamily="34" charset="0"/>
              </a:rPr>
              <a:t>е за </a:t>
            </a:r>
            <a:r>
              <a:rPr sz="2200" dirty="0">
                <a:latin typeface="Tilda Sans" panose="020B0502020204020303" pitchFamily="34" charset="0"/>
              </a:rPr>
              <a:t>7000 рублей. </a:t>
            </a:r>
            <a:r>
              <a:rPr sz="2200" dirty="0" err="1">
                <a:latin typeface="Tilda Sans" panose="020B0502020204020303" pitchFamily="34" charset="0"/>
              </a:rPr>
              <a:t>Родители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lang="ru-RU" sz="2200" dirty="0">
                <a:latin typeface="Tilda Sans" panose="020B0502020204020303" pitchFamily="34" charset="0"/>
              </a:rPr>
              <a:t>вы</a:t>
            </a:r>
            <a:r>
              <a:rPr sz="2200" dirty="0">
                <a:latin typeface="Tilda Sans" panose="020B0502020204020303" pitchFamily="34" charset="0"/>
              </a:rPr>
              <a:t>д</a:t>
            </a:r>
            <a:r>
              <a:rPr lang="ru-RU" sz="2200" dirty="0">
                <a:latin typeface="Tilda Sans" panose="020B0502020204020303" pitchFamily="34" charset="0"/>
              </a:rPr>
              <a:t>авали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lang="ru-RU" sz="2200" dirty="0">
                <a:latin typeface="Tilda Sans" panose="020B0502020204020303" pitchFamily="34" charset="0"/>
              </a:rPr>
              <a:t>мальчику</a:t>
            </a:r>
            <a:r>
              <a:rPr sz="2200" dirty="0">
                <a:latin typeface="Tilda Sans" panose="020B0502020204020303" pitchFamily="34" charset="0"/>
              </a:rPr>
              <a:t> каждую </a:t>
            </a:r>
            <a:r>
              <a:rPr sz="2200" dirty="0" err="1">
                <a:latin typeface="Tilda Sans" panose="020B0502020204020303" pitchFamily="34" charset="0"/>
              </a:rPr>
              <a:t>неделю</a:t>
            </a:r>
            <a:r>
              <a:rPr sz="2200" dirty="0">
                <a:latin typeface="Tilda Sans" panose="020B0502020204020303" pitchFamily="34" charset="0"/>
              </a:rPr>
              <a:t> 200 рублей на карманные расходы. </a:t>
            </a:r>
            <a:endParaRPr lang="ru-RU" sz="2200" dirty="0">
              <a:latin typeface="Tilda Sans" panose="020B0502020204020303" pitchFamily="34" charset="0"/>
            </a:endParaRPr>
          </a:p>
          <a:p>
            <a:pPr algn="l">
              <a:defRPr sz="45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2200" dirty="0">
                <a:latin typeface="Tilda Sans" panose="020B0502020204020303" pitchFamily="34" charset="0"/>
              </a:rPr>
              <a:t>Н</a:t>
            </a:r>
            <a:r>
              <a:rPr sz="2200" dirty="0">
                <a:latin typeface="Tilda Sans" panose="020B0502020204020303" pitchFamily="34" charset="0"/>
              </a:rPr>
              <a:t>а </a:t>
            </a:r>
            <a:r>
              <a:rPr sz="2200" dirty="0" err="1">
                <a:latin typeface="Tilda Sans" panose="020B0502020204020303" pitchFamily="34" charset="0"/>
              </a:rPr>
              <a:t>день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рождени</a:t>
            </a:r>
            <a:r>
              <a:rPr lang="ru-RU" sz="2200" dirty="0">
                <a:latin typeface="Tilda Sans" panose="020B0502020204020303" pitchFamily="34" charset="0"/>
              </a:rPr>
              <a:t>е</a:t>
            </a:r>
            <a:r>
              <a:rPr sz="2200" dirty="0">
                <a:latin typeface="Tilda Sans" panose="020B0502020204020303" pitchFamily="34" charset="0"/>
              </a:rPr>
              <a:t> бабушка подарила </a:t>
            </a:r>
            <a:r>
              <a:rPr sz="2200" dirty="0" err="1">
                <a:latin typeface="Tilda Sans" panose="020B0502020204020303" pitchFamily="34" charset="0"/>
              </a:rPr>
              <a:t>Ване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lang="ru-RU" sz="2200" dirty="0">
                <a:latin typeface="Tilda Sans" panose="020B0502020204020303" pitchFamily="34" charset="0"/>
              </a:rPr>
              <a:t>3</a:t>
            </a:r>
            <a:r>
              <a:rPr sz="2200" dirty="0">
                <a:latin typeface="Tilda Sans" panose="020B0502020204020303" pitchFamily="34" charset="0"/>
              </a:rPr>
              <a:t>000 рублей. </a:t>
            </a:r>
            <a:r>
              <a:rPr lang="ru-RU" sz="2200" dirty="0">
                <a:latin typeface="Tilda Sans" panose="020B0502020204020303" pitchFamily="34" charset="0"/>
              </a:rPr>
              <a:t>Мальчик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решил</a:t>
            </a:r>
            <a:r>
              <a:rPr sz="2200" dirty="0">
                <a:latin typeface="Tilda Sans" panose="020B0502020204020303" pitchFamily="34" charset="0"/>
              </a:rPr>
              <a:t>,</a:t>
            </a:r>
            <a:r>
              <a:rPr lang="ru-RU"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что</a:t>
            </a:r>
            <a:r>
              <a:rPr sz="2200" dirty="0">
                <a:latin typeface="Tilda Sans" panose="020B0502020204020303" pitchFamily="34" charset="0"/>
              </a:rPr>
              <a:t> копить слишком долго и не интересно, </a:t>
            </a:r>
            <a:r>
              <a:rPr sz="2200" dirty="0" err="1">
                <a:latin typeface="Tilda Sans" panose="020B0502020204020303" pitchFamily="34" charset="0"/>
              </a:rPr>
              <a:t>потратил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все</a:t>
            </a:r>
            <a:r>
              <a:rPr lang="ru-RU" sz="2200" dirty="0">
                <a:latin typeface="Tilda Sans" panose="020B0502020204020303" pitchFamily="34" charset="0"/>
              </a:rPr>
              <a:t> накопленные деньги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на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lang="ru-RU" sz="2200" dirty="0">
                <a:latin typeface="Tilda Sans" panose="020B0502020204020303" pitchFamily="34" charset="0"/>
              </a:rPr>
              <a:t>билеты в </a:t>
            </a:r>
            <a:r>
              <a:rPr sz="2200" dirty="0" err="1">
                <a:latin typeface="Tilda Sans" panose="020B0502020204020303" pitchFamily="34" charset="0"/>
              </a:rPr>
              <a:t>кино</a:t>
            </a:r>
            <a:r>
              <a:rPr sz="2200" dirty="0">
                <a:latin typeface="Tilda Sans" panose="020B0502020204020303" pitchFamily="34" charset="0"/>
              </a:rPr>
              <a:t>, </a:t>
            </a:r>
            <a:r>
              <a:rPr sz="2200" dirty="0" err="1">
                <a:latin typeface="Tilda Sans" panose="020B0502020204020303" pitchFamily="34" charset="0"/>
              </a:rPr>
              <a:t>сладости</a:t>
            </a:r>
            <a:r>
              <a:rPr sz="2200" dirty="0">
                <a:latin typeface="Tilda Sans" panose="020B0502020204020303" pitchFamily="34" charset="0"/>
              </a:rPr>
              <a:t> и мелкие игрушки за </a:t>
            </a:r>
            <a:r>
              <a:rPr sz="2200" dirty="0" err="1">
                <a:latin typeface="Tilda Sans" panose="020B0502020204020303" pitchFamily="34" charset="0"/>
              </a:rPr>
              <a:t>три</a:t>
            </a:r>
            <a:r>
              <a:rPr sz="2200" dirty="0">
                <a:latin typeface="Tilda Sans" panose="020B0502020204020303" pitchFamily="34" charset="0"/>
              </a:rPr>
              <a:t> </a:t>
            </a:r>
            <a:r>
              <a:rPr sz="2200" dirty="0" err="1">
                <a:latin typeface="Tilda Sans" panose="020B0502020204020303" pitchFamily="34" charset="0"/>
              </a:rPr>
              <a:t>дня</a:t>
            </a:r>
            <a:r>
              <a:rPr lang="en-US" sz="2200" dirty="0">
                <a:latin typeface="Tilda Sans" panose="020B0502020204020303" pitchFamily="34" charset="0"/>
              </a:rPr>
              <a:t>.</a:t>
            </a:r>
            <a:endParaRPr sz="2200" b="0" dirty="0">
              <a:solidFill>
                <a:srgbClr val="000000"/>
              </a:solidFill>
              <a:latin typeface="Tilda Sans" panose="020B0502020204020303" pitchFamily="34" charset="0"/>
              <a:ea typeface="Times Roman"/>
              <a:cs typeface="Arial" panose="020B0604020202020204" pitchFamily="34" charset="0"/>
              <a:sym typeface="Times Roman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36137B5-30FB-4763-BE83-40F0671EB41B}"/>
              </a:ext>
            </a:extLst>
          </p:cNvPr>
          <p:cNvSpPr/>
          <p:nvPr/>
        </p:nvSpPr>
        <p:spPr>
          <a:xfrm>
            <a:off x="657704" y="792821"/>
            <a:ext cx="10579415" cy="701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ru-RU" sz="5400" b="1" dirty="0">
                <a:latin typeface="Tilda Sans Extra Bold" panose="020B0802020204020303" pitchFamily="34" charset="0"/>
                <a:ea typeface="Fira Sans SemiBold" panose="020B0603050000020004" pitchFamily="34" charset="0"/>
              </a:rPr>
              <a:t>Правильно ли поступил герой?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3E51B982-04C6-4254-B9E1-28FD4F35550E}"/>
              </a:ext>
            </a:extLst>
          </p:cNvPr>
          <p:cNvSpPr/>
          <p:nvPr/>
        </p:nvSpPr>
        <p:spPr>
          <a:xfrm>
            <a:off x="759960" y="1552372"/>
            <a:ext cx="3261971" cy="57249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3DD3DA"/>
              </a:gs>
              <a:gs pos="21000">
                <a:srgbClr val="00919B"/>
              </a:gs>
            </a:gsLst>
            <a:lin ang="18900000" scaled="1"/>
          </a:gradFill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lda Sans Semibold" panose="020B0602020204020303" pitchFamily="34" charset="0"/>
                <a:ea typeface="Tilda Sans Extra Bold" panose="020B0802020204020303" pitchFamily="34" charset="0"/>
              </a:rPr>
              <a:t>СЛАДКОЕЖКА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0787950-C6B9-4D97-8DB6-95CE40864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279988">
            <a:off x="6563255" y="2498418"/>
            <a:ext cx="6003604" cy="293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589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43F48A4E-8D19-4C47-9405-2A356B20AB2A}"/>
              </a:ext>
            </a:extLst>
          </p:cNvPr>
          <p:cNvSpPr/>
          <p:nvPr/>
        </p:nvSpPr>
        <p:spPr>
          <a:xfrm rot="2203723">
            <a:off x="8917759" y="-1167645"/>
            <a:ext cx="4337381" cy="4337381"/>
          </a:xfrm>
          <a:prstGeom prst="ellipse">
            <a:avLst/>
          </a:prstGeom>
          <a:gradFill>
            <a:gsLst>
              <a:gs pos="8000">
                <a:srgbClr val="FF1168">
                  <a:alpha val="9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xmlns="" id="{6AE55576-84B0-4F10-975A-7999069D412C}"/>
              </a:ext>
            </a:extLst>
          </p:cNvPr>
          <p:cNvSpPr/>
          <p:nvPr/>
        </p:nvSpPr>
        <p:spPr>
          <a:xfrm rot="13685704">
            <a:off x="-1122942" y="2374486"/>
            <a:ext cx="5862282" cy="5862282"/>
          </a:xfrm>
          <a:prstGeom prst="ellipse">
            <a:avLst/>
          </a:prstGeom>
          <a:gradFill>
            <a:gsLst>
              <a:gs pos="8000">
                <a:srgbClr val="00919B">
                  <a:alpha val="42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ане очень хотелось новый самокат, стоимостью 7000 рублей. Родители давали ему каждую неделю 200 рублей на карманные расходы.…">
            <a:extLst>
              <a:ext uri="{FF2B5EF4-FFF2-40B4-BE49-F238E27FC236}">
                <a16:creationId xmlns:a16="http://schemas.microsoft.com/office/drawing/2014/main" xmlns="" id="{88943676-102A-472D-923A-0A00EE2AB247}"/>
              </a:ext>
            </a:extLst>
          </p:cNvPr>
          <p:cNvSpPr txBox="1"/>
          <p:nvPr/>
        </p:nvSpPr>
        <p:spPr>
          <a:xfrm>
            <a:off x="732933" y="2735590"/>
            <a:ext cx="5779744" cy="24724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45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sz="2200" dirty="0">
                <a:latin typeface="Tilda Sans" panose="020B0502020204020303" pitchFamily="34" charset="0"/>
              </a:rPr>
              <a:t>Семён не планирует личный бюджет </a:t>
            </a:r>
            <a:br>
              <a:rPr lang="ru-RU" sz="2200" dirty="0">
                <a:latin typeface="Tilda Sans" panose="020B0502020204020303" pitchFamily="34" charset="0"/>
              </a:rPr>
            </a:br>
            <a:r>
              <a:rPr lang="ru-RU" sz="2200" dirty="0">
                <a:latin typeface="Tilda Sans" panose="020B0502020204020303" pitchFamily="34" charset="0"/>
              </a:rPr>
              <a:t>и не формирует сбережения. Доход юноши составляют стипендия и финансовая помощь от родителей. Каждый месяц, получив деньги, Семен покупает новые компьютерные игры, одежду и всё, что захочет. К сожалению, через неделю деньги заканчиваются</a:t>
            </a:r>
            <a:r>
              <a:rPr lang="en-US" sz="2200" dirty="0">
                <a:latin typeface="Tilda Sans" panose="020B0502020204020303" pitchFamily="34" charset="0"/>
              </a:rPr>
              <a:t>.</a:t>
            </a:r>
            <a:endParaRPr lang="ru-RU" sz="2200" dirty="0">
              <a:latin typeface="Tilda Sans" panose="020B05020202040203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35304" y1="20927" x2="26837" y2="28435"/>
                        <a14:foregroundMark x1="26837" y1="28435" x2="35463" y2="22045"/>
                        <a14:foregroundMark x1="35463" y1="22045" x2="25399" y2="26198"/>
                        <a14:foregroundMark x1="25399" y1="26198" x2="36901" y2="17252"/>
                        <a14:foregroundMark x1="57348" y1="15655" x2="77316" y2="25879"/>
                        <a14:foregroundMark x1="77316" y1="25879" x2="85651" y2="42287"/>
                        <a14:foregroundMark x1="86816" y1="55700" x2="86741" y2="56709"/>
                        <a14:foregroundMark x1="86741" y1="56709" x2="83387" y2="63738"/>
                        <a14:foregroundMark x1="73962" y1="29073" x2="67412" y2="20447"/>
                        <a14:foregroundMark x1="67412" y1="20447" x2="79553" y2="28275"/>
                        <a14:foregroundMark x1="75879" y1="24601" x2="67572" y2="17093"/>
                        <a14:foregroundMark x1="67572" y1="17093" x2="57348" y2="13419"/>
                        <a14:foregroundMark x1="57348" y1="13419" x2="56869" y2="13419"/>
                        <a14:foregroundMark x1="84185" y1="35304" x2="85229" y2="42331"/>
                        <a14:foregroundMark x1="85228" y1="51537" x2="84185" y2="57987"/>
                        <a14:foregroundMark x1="84185" y1="57987" x2="84185" y2="57987"/>
                        <a14:foregroundMark x1="33546" y1="27157" x2="33546" y2="27157"/>
                        <a14:foregroundMark x1="33546" y1="27157" x2="25651" y2="24645"/>
                        <a14:foregroundMark x1="16641" y1="34665" x2="18690" y2="38339"/>
                        <a14:foregroundMark x1="16470" y1="34358" x2="16641" y2="34665"/>
                        <a14:foregroundMark x1="15974" y1="51118" x2="14537" y2="63578"/>
                        <a14:foregroundMark x1="14537" y1="63578" x2="16454" y2="68850"/>
                        <a14:foregroundMark x1="13898" y1="60224" x2="15974" y2="69968"/>
                        <a14:foregroundMark x1="23163" y1="36422" x2="27636" y2="26518"/>
                        <a14:foregroundMark x1="27636" y1="26518" x2="22512" y2="26518"/>
                        <a14:foregroundMark x1="41693" y1="16773" x2="33688" y2="16346"/>
                        <a14:foregroundMark x1="31607" y1="18314" x2="30898" y2="18609"/>
                        <a14:foregroundMark x1="35304" y1="16773" x2="32557" y2="17918"/>
                        <a14:foregroundMark x1="58786" y1="78594" x2="48403" y2="82428"/>
                        <a14:foregroundMark x1="48403" y1="82428" x2="37220" y2="79553"/>
                        <a14:foregroundMark x1="37220" y1="79553" x2="45208" y2="86741"/>
                        <a14:foregroundMark x1="45208" y1="86741" x2="56550" y2="85623"/>
                        <a14:foregroundMark x1="56550" y1="85623" x2="69649" y2="79393"/>
                        <a14:foregroundMark x1="64058" y1="83387" x2="30032" y2="81310"/>
                        <a14:foregroundMark x1="30032" y1="81310" x2="44728" y2="85304"/>
                        <a14:foregroundMark x1="44249" y1="83067" x2="33227" y2="82907"/>
                        <a14:foregroundMark x1="33227" y1="82907" x2="34185" y2="84185"/>
                        <a14:backgroundMark x1="88179" y1="46166" x2="88498" y2="51278"/>
                        <a14:backgroundMark x1="86741" y1="42173" x2="87700" y2="51278"/>
                        <a14:backgroundMark x1="88179" y1="49201" x2="87859" y2="55751"/>
                        <a14:backgroundMark x1="15016" y1="32268" x2="21725" y2="24760"/>
                        <a14:backgroundMark x1="28594" y1="19808" x2="18690" y2="25719"/>
                        <a14:backgroundMark x1="18690" y1="25719" x2="13259" y2="32428"/>
                        <a14:backgroundMark x1="13578" y1="34026" x2="16773" y2="33866"/>
                        <a14:backgroundMark x1="29073" y1="16454" x2="25879" y2="21246"/>
                        <a14:backgroundMark x1="27636" y1="18051" x2="34185" y2="14537"/>
                        <a14:backgroundMark x1="32428" y1="16454" x2="34345" y2="14856"/>
                        <a14:backgroundMark x1="15974" y1="34665" x2="15974" y2="3466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12677" y="1166414"/>
            <a:ext cx="6174912" cy="617491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7A93CE7F-5062-4EF2-B378-EBAFD1CC05AE}"/>
              </a:ext>
            </a:extLst>
          </p:cNvPr>
          <p:cNvSpPr/>
          <p:nvPr/>
        </p:nvSpPr>
        <p:spPr>
          <a:xfrm>
            <a:off x="657704" y="792821"/>
            <a:ext cx="10579415" cy="701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ru-RU" sz="5400" b="1" dirty="0">
                <a:latin typeface="Tilda Sans Extra Bold" panose="020B0802020204020303" pitchFamily="34" charset="0"/>
                <a:ea typeface="Fira Sans SemiBold" panose="020B0603050000020004" pitchFamily="34" charset="0"/>
              </a:rPr>
              <a:t>Правильно ли поступил герой?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2CF940DA-60BC-4B50-BE0D-7EFE5ACFB31D}"/>
              </a:ext>
            </a:extLst>
          </p:cNvPr>
          <p:cNvSpPr/>
          <p:nvPr/>
        </p:nvSpPr>
        <p:spPr>
          <a:xfrm>
            <a:off x="759960" y="1552372"/>
            <a:ext cx="2519021" cy="57249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3DD3DA"/>
              </a:gs>
              <a:gs pos="21000">
                <a:srgbClr val="00919B"/>
              </a:gs>
            </a:gsLst>
            <a:lin ang="18900000" scaled="1"/>
          </a:gradFill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lda Sans Semibold" panose="020B0602020204020303" pitchFamily="34" charset="0"/>
                <a:ea typeface="Tilda Sans Extra Bold" panose="020B0802020204020303" pitchFamily="34" charset="0"/>
              </a:rPr>
              <a:t>ТРАНЖИРА</a:t>
            </a:r>
          </a:p>
        </p:txBody>
      </p:sp>
    </p:spTree>
    <p:extLst>
      <p:ext uri="{BB962C8B-B14F-4D97-AF65-F5344CB8AC3E}">
        <p14:creationId xmlns:p14="http://schemas.microsoft.com/office/powerpoint/2010/main" val="3655757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70ADF01A-8B3C-415A-85EC-90171E47466B}"/>
              </a:ext>
            </a:extLst>
          </p:cNvPr>
          <p:cNvSpPr/>
          <p:nvPr/>
        </p:nvSpPr>
        <p:spPr>
          <a:xfrm rot="2203723">
            <a:off x="8696304" y="-1077735"/>
            <a:ext cx="4337381" cy="4337381"/>
          </a:xfrm>
          <a:prstGeom prst="ellipse">
            <a:avLst/>
          </a:prstGeom>
          <a:gradFill>
            <a:gsLst>
              <a:gs pos="8000">
                <a:srgbClr val="FF1168">
                  <a:alpha val="9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xmlns="" id="{319511DD-AF18-4805-AD7F-45CCE00F419E}"/>
              </a:ext>
            </a:extLst>
          </p:cNvPr>
          <p:cNvSpPr/>
          <p:nvPr/>
        </p:nvSpPr>
        <p:spPr>
          <a:xfrm rot="13685704">
            <a:off x="-1122942" y="2374486"/>
            <a:ext cx="5862282" cy="5862282"/>
          </a:xfrm>
          <a:prstGeom prst="ellipse">
            <a:avLst/>
          </a:prstGeom>
          <a:gradFill>
            <a:gsLst>
              <a:gs pos="8000">
                <a:srgbClr val="00919B">
                  <a:alpha val="42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ане очень хотелось новый самокат, стоимостью 7000 рублей. Родители давали ему каждую неделю 200 рублей на карманные расходы.…">
            <a:extLst>
              <a:ext uri="{FF2B5EF4-FFF2-40B4-BE49-F238E27FC236}">
                <a16:creationId xmlns:a16="http://schemas.microsoft.com/office/drawing/2014/main" xmlns="" id="{88943676-102A-472D-923A-0A00EE2AB247}"/>
              </a:ext>
            </a:extLst>
          </p:cNvPr>
          <p:cNvSpPr txBox="1"/>
          <p:nvPr/>
        </p:nvSpPr>
        <p:spPr>
          <a:xfrm>
            <a:off x="738306" y="2607569"/>
            <a:ext cx="5881931" cy="31495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r>
              <a:rPr lang="ru-RU" sz="2200" dirty="0">
                <a:latin typeface="Tilda Sans" panose="020B0502020204020303" pitchFamily="34" charset="0"/>
              </a:rPr>
              <a:t>В семье Сидоровых часто говорят: </a:t>
            </a:r>
          </a:p>
          <a:p>
            <a:r>
              <a:rPr lang="ru-RU" sz="2200" dirty="0">
                <a:latin typeface="Tilda Sans" panose="020B0502020204020303" pitchFamily="34" charset="0"/>
              </a:rPr>
              <a:t>«деньги счет любят». В начале месяца </a:t>
            </a:r>
          </a:p>
          <a:p>
            <a:r>
              <a:rPr lang="ru-RU" sz="2200" dirty="0">
                <a:latin typeface="Tilda Sans" panose="020B0502020204020303" pitchFamily="34" charset="0"/>
              </a:rPr>
              <a:t>вся семья подсчитывает семейные доходы </a:t>
            </a:r>
          </a:p>
          <a:p>
            <a:r>
              <a:rPr lang="ru-RU" sz="2200" dirty="0">
                <a:latin typeface="Tilda Sans" panose="020B0502020204020303" pitchFamily="34" charset="0"/>
              </a:rPr>
              <a:t>и расходы. Все траты распределяются </a:t>
            </a:r>
            <a:r>
              <a:rPr lang="en-US" sz="2200" dirty="0">
                <a:latin typeface="Tilda Sans" panose="020B0502020204020303" pitchFamily="34" charset="0"/>
              </a:rPr>
              <a:t/>
            </a:r>
            <a:br>
              <a:rPr lang="en-US" sz="2200" dirty="0">
                <a:latin typeface="Tilda Sans" panose="020B0502020204020303" pitchFamily="34" charset="0"/>
              </a:rPr>
            </a:br>
            <a:r>
              <a:rPr lang="ru-RU" sz="2200" dirty="0">
                <a:latin typeface="Tilda Sans" panose="020B0502020204020303" pitchFamily="34" charset="0"/>
              </a:rPr>
              <a:t>по группам: покупка продуктов, оплата коммунальных и транспортных услуг, дополнительных занятий для детей и другие важные расходы. Оставшиеся деньги направляют на сбережения и развлечения.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85" b="91853" l="8786" r="89617">
                        <a14:foregroundMark x1="61224" y1="28592" x2="61022" y2="30351"/>
                        <a14:foregroundMark x1="62141" y1="20607" x2="61641" y2="24960"/>
                        <a14:foregroundMark x1="55758" y1="30526" x2="51438" y2="30671"/>
                        <a14:foregroundMark x1="61022" y1="30351" x2="60012" y2="30385"/>
                        <a14:foregroundMark x1="51438" y1="30671" x2="48083" y2="29393"/>
                        <a14:foregroundMark x1="47764" y1="28115" x2="50639" y2="24121"/>
                        <a14:foregroundMark x1="13738" y1="58307" x2="8786" y2="74121"/>
                        <a14:foregroundMark x1="15495" y1="84984" x2="14058" y2="89617"/>
                        <a14:foregroundMark x1="15016" y1="86422" x2="15815" y2="89457"/>
                        <a14:foregroundMark x1="19329" y1="86262" x2="20447" y2="84984"/>
                        <a14:foregroundMark x1="19169" y1="84345" x2="14537" y2="88818"/>
                        <a14:foregroundMark x1="16613" y1="87061" x2="12780" y2="87220"/>
                        <a14:foregroundMark x1="16613" y1="84026" x2="14856" y2="88019"/>
                        <a14:foregroundMark x1="74760" y1="85304" x2="73962" y2="86102"/>
                        <a14:foregroundMark x1="73802" y1="80671" x2="74920" y2="83546"/>
                        <a14:foregroundMark x1="74121" y1="78275" x2="76837" y2="87380"/>
                        <a14:foregroundMark x1="76837" y1="87380" x2="77955" y2="77955"/>
                        <a14:foregroundMark x1="77955" y1="77955" x2="72204" y2="78275"/>
                        <a14:foregroundMark x1="75080" y1="80511" x2="73802" y2="84505"/>
                        <a14:foregroundMark x1="84185" y1="80831" x2="87220" y2="89776"/>
                        <a14:foregroundMark x1="87220" y1="89776" x2="89936" y2="80831"/>
                        <a14:foregroundMark x1="89936" y1="80831" x2="82428" y2="81310"/>
                        <a14:foregroundMark x1="75399" y1="89137" x2="77955" y2="90096"/>
                        <a14:foregroundMark x1="63898" y1="89776" x2="66134" y2="91534"/>
                        <a14:foregroundMark x1="56869" y1="90096" x2="56869" y2="90333"/>
                        <a14:foregroundMark x1="71246" y1="91534" x2="79073" y2="91534"/>
                        <a14:foregroundMark x1="49681" y1="28594" x2="50160" y2="31789"/>
                        <a14:foregroundMark x1="51917" y1="23323" x2="45687" y2="28275"/>
                        <a14:backgroundMark x1="59105" y1="25399" x2="57029" y2="30511"/>
                        <a14:backgroundMark x1="57188" y1="30351" x2="56869" y2="31310"/>
                        <a14:backgroundMark x1="59585" y1="28275" x2="61821" y2="26358"/>
                        <a14:backgroundMark x1="60064" y1="27796" x2="60064" y2="28115"/>
                        <a14:backgroundMark x1="61661" y1="25559" x2="60383" y2="24601"/>
                        <a14:backgroundMark x1="56709" y1="29393" x2="56070" y2="30671"/>
                        <a14:backgroundMark x1="60064" y1="27955" x2="60383" y2="28115"/>
                        <a14:backgroundMark x1="92173" y1="88658" x2="91374" y2="90415"/>
                        <a14:backgroundMark x1="93131" y1="89936" x2="93291" y2="87700"/>
                        <a14:backgroundMark x1="56869" y1="92812" x2="57188" y2="92173"/>
                        <a14:backgroundMark x1="57188" y1="90415" x2="56390" y2="93450"/>
                        <a14:backgroundMark x1="56230" y1="93610" x2="55591" y2="88179"/>
                        <a14:backgroundMark x1="56709" y1="90096" x2="56709" y2="90096"/>
                        <a14:backgroundMark x1="61502" y1="26358" x2="60383" y2="2811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00839" y="1103826"/>
            <a:ext cx="5767045" cy="576704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37EDFB78-00C6-4504-9B7C-B775F589CEBD}"/>
              </a:ext>
            </a:extLst>
          </p:cNvPr>
          <p:cNvSpPr/>
          <p:nvPr/>
        </p:nvSpPr>
        <p:spPr>
          <a:xfrm>
            <a:off x="657704" y="792821"/>
            <a:ext cx="10579415" cy="701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ru-RU" sz="5400" b="1" dirty="0">
                <a:latin typeface="Tilda Sans Extra Bold" panose="020B0802020204020303" pitchFamily="34" charset="0"/>
                <a:ea typeface="Fira Sans SemiBold" panose="020B0603050000020004" pitchFamily="34" charset="0"/>
              </a:rPr>
              <a:t>Правильно ли поступил герой?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7590AA6A-BA1F-4F9C-80AA-8F1C06B74C36}"/>
              </a:ext>
            </a:extLst>
          </p:cNvPr>
          <p:cNvSpPr/>
          <p:nvPr/>
        </p:nvSpPr>
        <p:spPr>
          <a:xfrm>
            <a:off x="759960" y="1552372"/>
            <a:ext cx="4662146" cy="57249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3DD3DA"/>
              </a:gs>
              <a:gs pos="21000">
                <a:srgbClr val="00919B"/>
              </a:gs>
            </a:gsLst>
            <a:lin ang="18900000" scaled="1"/>
          </a:gradFill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lda Sans Semibold" panose="020B0602020204020303" pitchFamily="34" charset="0"/>
                <a:ea typeface="Tilda Sans Extra Bold" panose="020B0802020204020303" pitchFamily="34" charset="0"/>
              </a:rPr>
              <a:t>СЕМЕЙНЫЙ БЮДЖЕТ</a:t>
            </a:r>
          </a:p>
        </p:txBody>
      </p:sp>
    </p:spTree>
    <p:extLst>
      <p:ext uri="{BB962C8B-B14F-4D97-AF65-F5344CB8AC3E}">
        <p14:creationId xmlns:p14="http://schemas.microsoft.com/office/powerpoint/2010/main" val="4262871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2A01A338-898A-C545-B287-8E15447709C5}"/>
              </a:ext>
            </a:extLst>
          </p:cNvPr>
          <p:cNvSpPr/>
          <p:nvPr/>
        </p:nvSpPr>
        <p:spPr>
          <a:xfrm rot="5400000">
            <a:off x="7570108" y="457043"/>
            <a:ext cx="6837331" cy="6837331"/>
          </a:xfrm>
          <a:prstGeom prst="ellipse">
            <a:avLst/>
          </a:prstGeom>
          <a:gradFill>
            <a:gsLst>
              <a:gs pos="8000">
                <a:srgbClr val="00919B">
                  <a:alpha val="42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xmlns="" id="{44384C0E-AB64-823C-4030-0A40671E4B62}"/>
              </a:ext>
            </a:extLst>
          </p:cNvPr>
          <p:cNvSpPr/>
          <p:nvPr/>
        </p:nvSpPr>
        <p:spPr>
          <a:xfrm rot="20670602">
            <a:off x="-1558366" y="-1489148"/>
            <a:ext cx="4323042" cy="4323042"/>
          </a:xfrm>
          <a:prstGeom prst="ellipse">
            <a:avLst/>
          </a:prstGeom>
          <a:gradFill>
            <a:gsLst>
              <a:gs pos="8000">
                <a:srgbClr val="FF1168">
                  <a:alpha val="9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A0D2B52E-948F-4027-ACAC-556DF463412B}"/>
              </a:ext>
            </a:extLst>
          </p:cNvPr>
          <p:cNvSpPr/>
          <p:nvPr/>
        </p:nvSpPr>
        <p:spPr bwMode="auto">
          <a:xfrm>
            <a:off x="583020" y="1298362"/>
            <a:ext cx="11153457" cy="4998625"/>
          </a:xfrm>
          <a:prstGeom prst="roundRect">
            <a:avLst>
              <a:gd name="adj" fmla="val 6745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>
            <a:outerShdw blurRad="165100" dist="63500" dir="2700000" algn="tl" rotWithShape="0">
              <a:srgbClr val="082E83">
                <a:alpha val="1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063EBA4-FDB4-83CE-F344-AC0636525F0F}"/>
              </a:ext>
            </a:extLst>
          </p:cNvPr>
          <p:cNvSpPr txBox="1"/>
          <p:nvPr/>
        </p:nvSpPr>
        <p:spPr>
          <a:xfrm>
            <a:off x="1333670" y="2170532"/>
            <a:ext cx="9524660" cy="3939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lda Sans" panose="020B0402020204020303" pitchFamily="34" charset="0"/>
                <a:ea typeface="+mn-ea"/>
                <a:cs typeface="+mn-cs"/>
              </a:rPr>
              <a:t>Тратить денежные средства необходимо …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lda Sans" panose="020B0402020204020303" pitchFamily="34" charset="0"/>
                <a:ea typeface="+mn-ea"/>
                <a:cs typeface="+mn-cs"/>
              </a:rPr>
              <a:t>Все расходы следует разделить на …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lda Sans" panose="020B0402020204020303" pitchFamily="34" charset="0"/>
                <a:ea typeface="+mn-ea"/>
                <a:cs typeface="+mn-cs"/>
              </a:rPr>
              <a:t>Невозможно обойтись без трат, т.к. …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lda Sans" panose="020B0402020204020303" pitchFamily="34" charset="0"/>
                <a:ea typeface="+mn-ea"/>
                <a:cs typeface="+mn-cs"/>
              </a:rPr>
              <a:t>Если покупать все, что хочется …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lda Sans" panose="020B0402020204020303" pitchFamily="34" charset="0"/>
                <a:ea typeface="+mn-ea"/>
                <a:cs typeface="+mn-cs"/>
              </a:rPr>
              <a:t>Для формирования накоплений нужно …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8CAD0C03-D604-4491-A4C2-A0EFB6E23F98}"/>
              </a:ext>
            </a:extLst>
          </p:cNvPr>
          <p:cNvSpPr/>
          <p:nvPr/>
        </p:nvSpPr>
        <p:spPr>
          <a:xfrm>
            <a:off x="431602" y="561013"/>
            <a:ext cx="7515699" cy="633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lda Sans Extra Bold" panose="020B0802020204020303" pitchFamily="34" charset="0"/>
                <a:ea typeface="Fira Sans SemiBold" panose="020B0603050000020004" pitchFamily="34" charset="0"/>
                <a:cs typeface="+mn-cs"/>
              </a:rPr>
              <a:t>Подведение итогов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C48F9E24-7700-4391-A583-C46EBBE31310}"/>
              </a:ext>
            </a:extLst>
          </p:cNvPr>
          <p:cNvSpPr/>
          <p:nvPr/>
        </p:nvSpPr>
        <p:spPr>
          <a:xfrm>
            <a:off x="770131" y="2320615"/>
            <a:ext cx="508501" cy="508501"/>
          </a:xfrm>
          <a:prstGeom prst="ellipse">
            <a:avLst/>
          </a:prstGeom>
          <a:solidFill>
            <a:srgbClr val="FF1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Semibold" panose="020B0602020204020303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CAA5C19E-3ACA-424A-8F4F-229295D889F4}"/>
              </a:ext>
            </a:extLst>
          </p:cNvPr>
          <p:cNvSpPr/>
          <p:nvPr/>
        </p:nvSpPr>
        <p:spPr>
          <a:xfrm>
            <a:off x="770132" y="1472211"/>
            <a:ext cx="4061074" cy="57249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3DD3DA"/>
              </a:gs>
              <a:gs pos="21000">
                <a:srgbClr val="00919B"/>
              </a:gs>
            </a:gsLst>
            <a:lin ang="18900000" scaled="1"/>
          </a:gradFill>
          <a:ln>
            <a:noFill/>
          </a:ln>
        </p:spPr>
        <p:txBody>
          <a:bodyPr spcFirstLastPara="1" wrap="square" lIns="91425" tIns="45700" rIns="91425" bIns="4570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Semibold" panose="020B0602020204020303" pitchFamily="34" charset="0"/>
                <a:ea typeface="Tilda Sans Extra Bold" panose="020B0802020204020303" pitchFamily="34" charset="0"/>
                <a:cs typeface="+mn-cs"/>
              </a:rPr>
              <a:t>Продолжите фразы: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7EF0FB77-CED5-4EB8-A0A8-35E6C7B9563B}"/>
              </a:ext>
            </a:extLst>
          </p:cNvPr>
          <p:cNvSpPr/>
          <p:nvPr/>
        </p:nvSpPr>
        <p:spPr>
          <a:xfrm>
            <a:off x="770131" y="3110126"/>
            <a:ext cx="508501" cy="508501"/>
          </a:xfrm>
          <a:prstGeom prst="ellipse">
            <a:avLst/>
          </a:prstGeom>
          <a:solidFill>
            <a:srgbClr val="FF1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Semibold" panose="020B0602020204020303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xmlns="" id="{99481BF1-0158-4C91-A6BD-4F34006208BD}"/>
              </a:ext>
            </a:extLst>
          </p:cNvPr>
          <p:cNvSpPr/>
          <p:nvPr/>
        </p:nvSpPr>
        <p:spPr>
          <a:xfrm>
            <a:off x="770131" y="3899637"/>
            <a:ext cx="508501" cy="508501"/>
          </a:xfrm>
          <a:prstGeom prst="ellipse">
            <a:avLst/>
          </a:prstGeom>
          <a:solidFill>
            <a:srgbClr val="FF1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Semibold" panose="020B0602020204020303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28C159CA-B747-4125-B180-B2B297CEE6CE}"/>
              </a:ext>
            </a:extLst>
          </p:cNvPr>
          <p:cNvSpPr/>
          <p:nvPr/>
        </p:nvSpPr>
        <p:spPr>
          <a:xfrm>
            <a:off x="770151" y="4689148"/>
            <a:ext cx="508501" cy="508501"/>
          </a:xfrm>
          <a:prstGeom prst="ellipse">
            <a:avLst/>
          </a:prstGeom>
          <a:solidFill>
            <a:srgbClr val="FF1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Semibold" panose="020B0602020204020303" pitchFamily="34" charset="0"/>
                <a:ea typeface="+mn-ea"/>
                <a:cs typeface="+mn-cs"/>
              </a:rPr>
              <a:t>4</a:t>
            </a: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xmlns="" id="{15050BFB-C393-431D-A943-8008D873F1FF}"/>
              </a:ext>
            </a:extLst>
          </p:cNvPr>
          <p:cNvSpPr/>
          <p:nvPr/>
        </p:nvSpPr>
        <p:spPr>
          <a:xfrm>
            <a:off x="770130" y="5478659"/>
            <a:ext cx="508501" cy="508501"/>
          </a:xfrm>
          <a:prstGeom prst="ellipse">
            <a:avLst/>
          </a:prstGeom>
          <a:solidFill>
            <a:srgbClr val="FF1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Semibold" panose="020B0602020204020303" pitchFamily="34" charset="0"/>
                <a:ea typeface="+mn-ea"/>
                <a:cs typeface="+mn-cs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5931456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D15813D3-8E1E-4980-A68B-5272C1F44CDC}"/>
              </a:ext>
            </a:extLst>
          </p:cNvPr>
          <p:cNvSpPr/>
          <p:nvPr/>
        </p:nvSpPr>
        <p:spPr>
          <a:xfrm rot="10800000">
            <a:off x="6755326" y="1310935"/>
            <a:ext cx="7260362" cy="7260362"/>
          </a:xfrm>
          <a:prstGeom prst="ellipse">
            <a:avLst/>
          </a:prstGeom>
          <a:gradFill>
            <a:gsLst>
              <a:gs pos="8000">
                <a:srgbClr val="00919B">
                  <a:alpha val="42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xmlns="" id="{F9AF39B8-2715-475A-ACB3-212F0C9BE015}"/>
              </a:ext>
            </a:extLst>
          </p:cNvPr>
          <p:cNvSpPr/>
          <p:nvPr/>
        </p:nvSpPr>
        <p:spPr>
          <a:xfrm rot="20670602">
            <a:off x="5958041" y="-1458936"/>
            <a:ext cx="4323042" cy="4323042"/>
          </a:xfrm>
          <a:prstGeom prst="ellipse">
            <a:avLst/>
          </a:prstGeom>
          <a:gradFill>
            <a:gsLst>
              <a:gs pos="8000">
                <a:srgbClr val="FF1168">
                  <a:alpha val="9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891" name="Рисунок 6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398179" y="2991842"/>
            <a:ext cx="2107451" cy="2107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96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16822" y="2225826"/>
            <a:ext cx="723670" cy="72367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48"/>
          <p:cNvSpPr txBox="1">
            <a:spLocks noChangeArrowheads="1"/>
          </p:cNvSpPr>
          <p:nvPr/>
        </p:nvSpPr>
        <p:spPr bwMode="auto">
          <a:xfrm>
            <a:off x="2168087" y="5183284"/>
            <a:ext cx="2567634" cy="46929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algn="ctr" defTabSz="912919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en-US" sz="1633" u="sng">
                <a:solidFill>
                  <a:srgbClr val="000000"/>
                </a:solidFill>
                <a:latin typeface="Tilda Sans"/>
                <a:cs typeface="Arial"/>
                <a:hlinkClick r:id="rId4" tooltip="https://budget.mos.ru/"/>
              </a:rPr>
              <a:t>https://budget.mos.ru/</a:t>
            </a:r>
            <a:r>
              <a:rPr lang="ru-RU" sz="1633">
                <a:solidFill>
                  <a:srgbClr val="000000"/>
                </a:solidFill>
                <a:latin typeface="Tilda Sans"/>
                <a:cs typeface="Arial"/>
              </a:rPr>
              <a:t> </a:t>
            </a:r>
            <a:endParaRPr sz="2540"/>
          </a:p>
        </p:txBody>
      </p:sp>
      <p:sp>
        <p:nvSpPr>
          <p:cNvPr id="27" name="TextBox 49"/>
          <p:cNvSpPr txBox="1">
            <a:spLocks noChangeArrowheads="1"/>
          </p:cNvSpPr>
          <p:nvPr/>
        </p:nvSpPr>
        <p:spPr bwMode="auto">
          <a:xfrm>
            <a:off x="1477519" y="2420136"/>
            <a:ext cx="4857979" cy="65069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defTabSz="912919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1814">
                <a:solidFill>
                  <a:srgbClr val="000000"/>
                </a:solidFill>
                <a:latin typeface="Tilda Sans"/>
                <a:cs typeface="Arial"/>
              </a:rPr>
              <a:t>Портал «Открытый бюджет города Москвы»</a:t>
            </a:r>
            <a:endParaRPr sz="2540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25CA74E0-68FA-4246-811E-E1B405B0DEB3}"/>
              </a:ext>
            </a:extLst>
          </p:cNvPr>
          <p:cNvGrpSpPr/>
          <p:nvPr/>
        </p:nvGrpSpPr>
        <p:grpSpPr>
          <a:xfrm>
            <a:off x="6907340" y="1155001"/>
            <a:ext cx="5386165" cy="5702999"/>
            <a:chOff x="6622559" y="1161044"/>
            <a:chExt cx="5386165" cy="5702999"/>
          </a:xfrm>
        </p:grpSpPr>
        <p:grpSp>
          <p:nvGrpSpPr>
            <p:cNvPr id="29" name="Группа 23"/>
            <p:cNvGrpSpPr/>
            <p:nvPr/>
          </p:nvGrpSpPr>
          <p:grpSpPr bwMode="auto">
            <a:xfrm>
              <a:off x="6622559" y="1161044"/>
              <a:ext cx="5386165" cy="5702999"/>
              <a:chOff x="7349319" y="571306"/>
              <a:chExt cx="5937215" cy="6286694"/>
            </a:xfrm>
          </p:grpSpPr>
          <p:sp>
            <p:nvSpPr>
              <p:cNvPr id="30" name="Прямоугольник: скругленные углы 35"/>
              <p:cNvSpPr/>
              <p:nvPr/>
            </p:nvSpPr>
            <p:spPr bwMode="auto">
              <a:xfrm>
                <a:off x="8049403" y="674497"/>
                <a:ext cx="2773346" cy="5773915"/>
              </a:xfrm>
              <a:prstGeom prst="roundRect">
                <a:avLst>
                  <a:gd name="adj" fmla="val 10812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sz="3266">
                  <a:solidFill>
                    <a:prstClr val="white"/>
                  </a:solidFill>
                </a:endParaRPr>
              </a:p>
            </p:txBody>
          </p:sp>
          <p:pic>
            <p:nvPicPr>
              <p:cNvPr id="31" name="Рисунок 32"/>
              <p:cNvPicPr>
                <a:picLocks noChangeAspect="1" noChangeArrowheads="1"/>
              </p:cNvPicPr>
              <p:nvPr/>
            </p:nvPicPr>
            <p:blipFill>
              <a:blip r:embed="rId5"/>
              <a:stretch/>
            </p:blipFill>
            <p:spPr bwMode="auto">
              <a:xfrm>
                <a:off x="7349319" y="571306"/>
                <a:ext cx="5937215" cy="628669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32" name="TextBox 26"/>
            <p:cNvSpPr txBox="1">
              <a:spLocks noChangeArrowheads="1"/>
            </p:cNvSpPr>
            <p:nvPr/>
          </p:nvSpPr>
          <p:spPr bwMode="auto">
            <a:xfrm>
              <a:off x="7434804" y="1954569"/>
              <a:ext cx="2201992" cy="69538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5pPr>
              <a:lvl6pPr marL="2514600" indent="-228600">
                <a:spcBef>
                  <a:spcPts val="0"/>
                </a:spcBef>
                <a:spcAft>
                  <a:spcPts val="0"/>
                </a:spcAft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6pPr>
              <a:lvl7pPr marL="2971800" indent="-228600">
                <a:spcBef>
                  <a:spcPts val="0"/>
                </a:spcBef>
                <a:spcAft>
                  <a:spcPts val="0"/>
                </a:spcAft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7pPr>
              <a:lvl8pPr marL="3429000" indent="-228600">
                <a:spcBef>
                  <a:spcPts val="0"/>
                </a:spcBef>
                <a:spcAft>
                  <a:spcPts val="0"/>
                </a:spcAft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8pPr>
              <a:lvl9pPr marL="3886200" indent="-228600">
                <a:spcBef>
                  <a:spcPts val="0"/>
                </a:spcBef>
                <a:spcAft>
                  <a:spcPts val="0"/>
                </a:spcAft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9pPr>
            </a:lstStyle>
            <a:p>
              <a:pPr algn="ctr">
                <a:lnSpc>
                  <a:spcPct val="80000"/>
                </a:lnSpc>
                <a:defRPr/>
              </a:pPr>
              <a:r>
                <a:rPr lang="en-US" sz="1633">
                  <a:solidFill>
                    <a:srgbClr val="000000"/>
                  </a:solidFill>
                  <a:latin typeface="Tilda Sans"/>
                </a:rPr>
                <a:t>Telegram-</a:t>
              </a:r>
              <a:r>
                <a:rPr lang="ru-RU" sz="1633">
                  <a:solidFill>
                    <a:srgbClr val="000000"/>
                  </a:solidFill>
                  <a:latin typeface="Tilda Sans"/>
                </a:rPr>
                <a:t>канал</a:t>
              </a:r>
              <a:endParaRPr sz="2177"/>
            </a:p>
            <a:p>
              <a:pPr algn="ctr">
                <a:lnSpc>
                  <a:spcPct val="80000"/>
                </a:lnSpc>
                <a:defRPr/>
              </a:pPr>
              <a:r>
                <a:rPr lang="ru-RU" sz="1633">
                  <a:solidFill>
                    <a:srgbClr val="000000"/>
                  </a:solidFill>
                  <a:latin typeface="Tilda Sans"/>
                </a:rPr>
                <a:t>«Открытый бюджет Москвы»</a:t>
              </a:r>
              <a:endParaRPr sz="2177"/>
            </a:p>
          </p:txBody>
        </p:sp>
        <p:sp>
          <p:nvSpPr>
            <p:cNvPr id="33" name="Прямоугольник: скругленные углы 33"/>
            <p:cNvSpPr/>
            <p:nvPr/>
          </p:nvSpPr>
          <p:spPr bwMode="auto">
            <a:xfrm>
              <a:off x="7545696" y="5138742"/>
              <a:ext cx="1973007" cy="401803"/>
            </a:xfrm>
            <a:prstGeom prst="roundRect">
              <a:avLst>
                <a:gd name="adj" fmla="val 26250"/>
              </a:avLst>
            </a:prstGeom>
            <a:gradFill>
              <a:gsLst>
                <a:gs pos="0">
                  <a:srgbClr val="3DD3DA"/>
                </a:gs>
                <a:gs pos="100000">
                  <a:srgbClr val="00919B"/>
                </a:gs>
              </a:gsLst>
              <a:lin ang="4200000" scaled="0"/>
            </a:gradFill>
            <a:ln>
              <a:noFill/>
            </a:ln>
            <a:effectLst>
              <a:outerShdw blurRad="127000" dist="38100" dir="2700000" algn="tl" rotWithShape="0">
                <a:srgbClr val="002060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66">
                <a:solidFill>
                  <a:prstClr val="white"/>
                </a:solidFill>
              </a:endParaRPr>
            </a:p>
          </p:txBody>
        </p:sp>
        <p:sp>
          <p:nvSpPr>
            <p:cNvPr id="34" name="TextBox 28"/>
            <p:cNvSpPr txBox="1">
              <a:spLocks noChangeArrowheads="1"/>
            </p:cNvSpPr>
            <p:nvPr/>
          </p:nvSpPr>
          <p:spPr bwMode="auto">
            <a:xfrm>
              <a:off x="7557218" y="5138742"/>
              <a:ext cx="1973007" cy="65069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5pPr>
              <a:lvl6pPr marL="2514600" indent="-228600">
                <a:spcBef>
                  <a:spcPts val="0"/>
                </a:spcBef>
                <a:spcAft>
                  <a:spcPts val="0"/>
                </a:spcAft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6pPr>
              <a:lvl7pPr marL="2971800" indent="-228600">
                <a:spcBef>
                  <a:spcPts val="0"/>
                </a:spcBef>
                <a:spcAft>
                  <a:spcPts val="0"/>
                </a:spcAft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7pPr>
              <a:lvl8pPr marL="3429000" indent="-228600">
                <a:spcBef>
                  <a:spcPts val="0"/>
                </a:spcBef>
                <a:spcAft>
                  <a:spcPts val="0"/>
                </a:spcAft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8pPr>
              <a:lvl9pPr marL="3886200" indent="-228600">
                <a:spcBef>
                  <a:spcPts val="0"/>
                </a:spcBef>
                <a:spcAft>
                  <a:spcPts val="0"/>
                </a:spcAft>
                <a:defRPr sz="2400">
                  <a:solidFill>
                    <a:schemeClr val="tx1"/>
                  </a:solidFill>
                  <a:latin typeface="Calibri"/>
                  <a:cs typeface="Arial"/>
                </a:defRPr>
              </a:lvl9pPr>
            </a:lstStyle>
            <a:p>
              <a:pPr algn="ctr">
                <a:defRPr/>
              </a:pPr>
              <a:r>
                <a:rPr lang="ru-RU" sz="1814">
                  <a:solidFill>
                    <a:srgbClr val="FFFFFF"/>
                  </a:solidFill>
                  <a:latin typeface="Tilda Sans Bold"/>
                </a:rPr>
                <a:t>Подписывайтесь</a:t>
              </a:r>
              <a:endParaRPr sz="2177"/>
            </a:p>
          </p:txBody>
        </p:sp>
        <p:pic>
          <p:nvPicPr>
            <p:cNvPr id="35" name="Рисунок 2"/>
            <p:cNvPicPr>
              <a:picLocks noChangeAspect="1" noChangeArrowheads="1"/>
            </p:cNvPicPr>
            <p:nvPr/>
          </p:nvPicPr>
          <p:blipFill>
            <a:blip r:embed="rId6"/>
            <a:stretch/>
          </p:blipFill>
          <p:spPr bwMode="auto">
            <a:xfrm>
              <a:off x="7560098" y="2778335"/>
              <a:ext cx="1967247" cy="196868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" name="TextBox 49"/>
          <p:cNvSpPr txBox="1">
            <a:spLocks noChangeArrowheads="1"/>
          </p:cNvSpPr>
          <p:nvPr/>
        </p:nvSpPr>
        <p:spPr bwMode="auto">
          <a:xfrm>
            <a:off x="645908" y="1077053"/>
            <a:ext cx="6834229" cy="874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Calibri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Calibri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Font typeface="Arial"/>
              <a:buChar char="•"/>
              <a:defRPr>
                <a:solidFill>
                  <a:schemeClr val="tx1"/>
                </a:solidFill>
                <a:latin typeface="Calibri"/>
              </a:defRPr>
            </a:lvl9pPr>
          </a:lstStyle>
          <a:p>
            <a:pPr defTabSz="912919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540" dirty="0">
                <a:solidFill>
                  <a:srgbClr val="00929B"/>
                </a:solidFill>
                <a:latin typeface="Tilda Sans Extra Bold"/>
                <a:cs typeface="Arial"/>
              </a:rPr>
              <a:t>Больше информации о мероприятиях</a:t>
            </a:r>
            <a:r>
              <a:rPr lang="en-US" sz="2540" dirty="0">
                <a:solidFill>
                  <a:srgbClr val="00929B"/>
                </a:solidFill>
                <a:latin typeface="Tilda Sans Extra Bold"/>
                <a:cs typeface="Arial"/>
              </a:rPr>
              <a:t/>
            </a:r>
            <a:br>
              <a:rPr lang="en-US" sz="2540" dirty="0">
                <a:solidFill>
                  <a:srgbClr val="00929B"/>
                </a:solidFill>
                <a:latin typeface="Tilda Sans Extra Bold"/>
                <a:cs typeface="Arial"/>
              </a:rPr>
            </a:br>
            <a:r>
              <a:rPr lang="ru-RU" sz="2540" dirty="0">
                <a:solidFill>
                  <a:srgbClr val="00929B"/>
                </a:solidFill>
                <a:latin typeface="Tilda Sans Extra Bold"/>
                <a:cs typeface="Arial"/>
              </a:rPr>
              <a:t>по финансовой грамотности: </a:t>
            </a:r>
          </a:p>
        </p:txBody>
      </p:sp>
    </p:spTree>
    <p:extLst>
      <p:ext uri="{BB962C8B-B14F-4D97-AF65-F5344CB8AC3E}">
        <p14:creationId xmlns:p14="http://schemas.microsoft.com/office/powerpoint/2010/main" val="4087995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0C32488A-8ED9-4AAB-A0E5-EDF3DAD5B5AC}"/>
              </a:ext>
            </a:extLst>
          </p:cNvPr>
          <p:cNvSpPr/>
          <p:nvPr/>
        </p:nvSpPr>
        <p:spPr>
          <a:xfrm rot="10800000">
            <a:off x="6755326" y="1310935"/>
            <a:ext cx="7260362" cy="7260362"/>
          </a:xfrm>
          <a:prstGeom prst="ellipse">
            <a:avLst/>
          </a:prstGeom>
          <a:gradFill>
            <a:gsLst>
              <a:gs pos="8000">
                <a:srgbClr val="00919B">
                  <a:alpha val="42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37966451-67F2-48FE-9B06-619335C91A6C}"/>
              </a:ext>
            </a:extLst>
          </p:cNvPr>
          <p:cNvSpPr/>
          <p:nvPr/>
        </p:nvSpPr>
        <p:spPr>
          <a:xfrm rot="20670602">
            <a:off x="5958041" y="-1458936"/>
            <a:ext cx="4323042" cy="4323042"/>
          </a:xfrm>
          <a:prstGeom prst="ellipse">
            <a:avLst/>
          </a:prstGeom>
          <a:gradFill>
            <a:gsLst>
              <a:gs pos="8000">
                <a:srgbClr val="FF1168">
                  <a:alpha val="9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Красная золотая монета денежный мешок вектор изолированные мешок с сокровищами пиратский скрытый RPG приз игра подарок значо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025" y="513805"/>
            <a:ext cx="5962650" cy="596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AD301FC-EDD2-42A6-B032-3176CF5AE99C}"/>
              </a:ext>
            </a:extLst>
          </p:cNvPr>
          <p:cNvSpPr txBox="1"/>
          <p:nvPr/>
        </p:nvSpPr>
        <p:spPr>
          <a:xfrm>
            <a:off x="424794" y="1200317"/>
            <a:ext cx="10905714" cy="14150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ru-RU" sz="6000" b="1" dirty="0">
                <a:latin typeface="Tilda Sans Extra Bold" panose="020B0802020204020303" pitchFamily="34" charset="0"/>
              </a:rPr>
              <a:t>Народная </a:t>
            </a:r>
          </a:p>
          <a:p>
            <a:pPr>
              <a:lnSpc>
                <a:spcPct val="70000"/>
              </a:lnSpc>
            </a:pPr>
            <a:r>
              <a:rPr lang="ru-RU" sz="6000" b="1" dirty="0">
                <a:latin typeface="Tilda Sans Extra Bold" panose="020B0802020204020303" pitchFamily="34" charset="0"/>
              </a:rPr>
              <a:t>мудрость</a:t>
            </a:r>
          </a:p>
        </p:txBody>
      </p:sp>
      <p:sp>
        <p:nvSpPr>
          <p:cNvPr id="12" name="Google Shape;156;p4">
            <a:extLst>
              <a:ext uri="{FF2B5EF4-FFF2-40B4-BE49-F238E27FC236}">
                <a16:creationId xmlns:a16="http://schemas.microsoft.com/office/drawing/2014/main" xmlns="" id="{D9B0CAE9-9A89-4072-B4CD-D1D063F577F6}"/>
              </a:ext>
            </a:extLst>
          </p:cNvPr>
          <p:cNvSpPr txBox="1"/>
          <p:nvPr/>
        </p:nvSpPr>
        <p:spPr>
          <a:xfrm>
            <a:off x="472218" y="2654424"/>
            <a:ext cx="6283107" cy="2639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lnSpc>
                <a:spcPct val="200000"/>
              </a:lnSpc>
              <a:buClr>
                <a:srgbClr val="00919B"/>
              </a:buClr>
              <a:buSzPct val="120000"/>
              <a:buFont typeface="a_FuturaOrto" panose="020B0402020204090303" pitchFamily="34" charset="-52"/>
              <a:buChar char="•"/>
            </a:pPr>
            <a:r>
              <a:rPr lang="ru-RU" sz="2400" dirty="0">
                <a:latin typeface="Tilda Sans" panose="020B0502020204020303" pitchFamily="34" charset="0"/>
                <a:ea typeface="Jost Medium"/>
                <a:cs typeface="Jost Medium"/>
                <a:sym typeface="Jost Medium"/>
              </a:rPr>
              <a:t>Без нужды живет, кто деньги бережет</a:t>
            </a:r>
          </a:p>
          <a:p>
            <a:pPr marL="342900" lvl="0" indent="-342900">
              <a:lnSpc>
                <a:spcPct val="200000"/>
              </a:lnSpc>
              <a:buClr>
                <a:srgbClr val="00919B"/>
              </a:buClr>
              <a:buSzPct val="120000"/>
              <a:buFont typeface="a_FuturaOrto" panose="020B0402020204090303" pitchFamily="34" charset="-52"/>
              <a:buChar char="•"/>
            </a:pPr>
            <a:r>
              <a:rPr lang="ru-RU" sz="2400" dirty="0">
                <a:latin typeface="Tilda Sans" panose="020B0502020204020303" pitchFamily="34" charset="0"/>
                <a:ea typeface="Arial"/>
                <a:cs typeface="Arial"/>
                <a:sym typeface="Arial"/>
              </a:rPr>
              <a:t>Деньги не щепки, счетом крепки</a:t>
            </a:r>
          </a:p>
          <a:p>
            <a:pPr marL="342900" lvl="0" indent="-342900">
              <a:lnSpc>
                <a:spcPct val="200000"/>
              </a:lnSpc>
              <a:buClr>
                <a:srgbClr val="00919B"/>
              </a:buClr>
              <a:buSzPct val="120000"/>
              <a:buFont typeface="a_FuturaOrto" panose="020B0402020204090303" pitchFamily="34" charset="-52"/>
              <a:buChar char="•"/>
            </a:pPr>
            <a:r>
              <a:rPr lang="ru-RU" sz="2400" dirty="0">
                <a:latin typeface="Tilda Sans" panose="020B0502020204020303" pitchFamily="34" charset="0"/>
                <a:ea typeface="Arial"/>
                <a:cs typeface="Arial"/>
                <a:sym typeface="Arial"/>
              </a:rPr>
              <a:t>Денег наживёшь – без нужды проживёшь</a:t>
            </a:r>
          </a:p>
          <a:p>
            <a:pPr marL="342900" lvl="0" indent="-342900">
              <a:lnSpc>
                <a:spcPct val="200000"/>
              </a:lnSpc>
              <a:buClr>
                <a:srgbClr val="00919B"/>
              </a:buClr>
              <a:buSzPct val="120000"/>
              <a:buFont typeface="a_FuturaOrto" panose="020B0402020204090303" pitchFamily="34" charset="-52"/>
              <a:buChar char="•"/>
            </a:pPr>
            <a:r>
              <a:rPr lang="ru-RU" sz="2400" dirty="0">
                <a:latin typeface="Tilda Sans" panose="020B0502020204020303" pitchFamily="34" charset="0"/>
                <a:ea typeface="Arial"/>
                <a:cs typeface="Arial"/>
                <a:sym typeface="Arial"/>
              </a:rPr>
              <a:t>Не считанной тысячи в итоге нет</a:t>
            </a:r>
          </a:p>
          <a:p>
            <a:pPr marL="342900" lvl="0" indent="-342900">
              <a:lnSpc>
                <a:spcPct val="80000"/>
              </a:lnSpc>
              <a:buClr>
                <a:srgbClr val="00919B"/>
              </a:buClr>
              <a:buSzPct val="120000"/>
              <a:buFont typeface="a_FuturaOrto" panose="020B0402020204090303" pitchFamily="34" charset="-52"/>
              <a:buChar char="•"/>
            </a:pPr>
            <a:endParaRPr lang="ru-RU" sz="2000" dirty="0">
              <a:latin typeface="Tilda Sans" panose="020B0502020204020303" pitchFamily="34" charset="0"/>
              <a:ea typeface="Arial"/>
              <a:cs typeface="Arial"/>
              <a:sym typeface="Arial"/>
            </a:endParaRPr>
          </a:p>
          <a:p>
            <a:pPr marL="342900" lvl="0" indent="-342900">
              <a:lnSpc>
                <a:spcPct val="80000"/>
              </a:lnSpc>
              <a:buClr>
                <a:srgbClr val="00919B"/>
              </a:buClr>
              <a:buSzPct val="120000"/>
              <a:buFont typeface="a_FuturaOrto" panose="020B0402020204090303" pitchFamily="34" charset="-52"/>
              <a:buChar char="•"/>
            </a:pPr>
            <a:endParaRPr sz="2000" b="0" i="0" u="none" strike="noStrike" cap="none" dirty="0">
              <a:latin typeface="Tilda Sans" panose="020B0502020204020303" pitchFamily="34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3213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911EEB60-D4D6-481A-8FFC-79AFA62FE214}"/>
              </a:ext>
            </a:extLst>
          </p:cNvPr>
          <p:cNvSpPr/>
          <p:nvPr/>
        </p:nvSpPr>
        <p:spPr>
          <a:xfrm rot="10800000">
            <a:off x="6955623" y="1276101"/>
            <a:ext cx="7260362" cy="7260362"/>
          </a:xfrm>
          <a:prstGeom prst="ellipse">
            <a:avLst/>
          </a:prstGeom>
          <a:gradFill>
            <a:gsLst>
              <a:gs pos="8000">
                <a:srgbClr val="00919B">
                  <a:alpha val="42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F942AABE-75F3-4284-86FC-37AA8FA4B9D2}"/>
              </a:ext>
            </a:extLst>
          </p:cNvPr>
          <p:cNvSpPr/>
          <p:nvPr/>
        </p:nvSpPr>
        <p:spPr>
          <a:xfrm rot="20670602">
            <a:off x="5958041" y="-1458936"/>
            <a:ext cx="4323042" cy="4323042"/>
          </a:xfrm>
          <a:prstGeom prst="ellipse">
            <a:avLst/>
          </a:prstGeom>
          <a:gradFill>
            <a:gsLst>
              <a:gs pos="8000">
                <a:srgbClr val="FF1168">
                  <a:alpha val="9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AD301FC-EDD2-42A6-B032-3176CF5AE99C}"/>
              </a:ext>
            </a:extLst>
          </p:cNvPr>
          <p:cNvSpPr txBox="1"/>
          <p:nvPr/>
        </p:nvSpPr>
        <p:spPr>
          <a:xfrm>
            <a:off x="421985" y="895436"/>
            <a:ext cx="1090571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1" dirty="0">
                <a:latin typeface="Tilda Sans Extra Bold" panose="020B0802020204020303" pitchFamily="34" charset="0"/>
              </a:rPr>
              <a:t>История Павла</a:t>
            </a:r>
          </a:p>
        </p:txBody>
      </p:sp>
      <p:sp>
        <p:nvSpPr>
          <p:cNvPr id="12" name="Google Shape;156;p4">
            <a:extLst>
              <a:ext uri="{FF2B5EF4-FFF2-40B4-BE49-F238E27FC236}">
                <a16:creationId xmlns:a16="http://schemas.microsoft.com/office/drawing/2014/main" xmlns="" id="{D9B0CAE9-9A89-4072-B4CD-D1D063F577F6}"/>
              </a:ext>
            </a:extLst>
          </p:cNvPr>
          <p:cNvSpPr txBox="1"/>
          <p:nvPr/>
        </p:nvSpPr>
        <p:spPr>
          <a:xfrm>
            <a:off x="421985" y="2076059"/>
            <a:ext cx="7063530" cy="3995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Jost Medium"/>
              <a:buNone/>
            </a:pPr>
            <a:r>
              <a:rPr lang="ru-RU" sz="2000" b="0" i="0" u="none" strike="noStrike" cap="none" dirty="0">
                <a:latin typeface="Tilda Sans" panose="020B0502020204020303" pitchFamily="34" charset="0"/>
                <a:ea typeface="Jost Medium"/>
                <a:cs typeface="Jost Medium"/>
                <a:sym typeface="Jost Medium"/>
              </a:rPr>
              <a:t>Павел учится в 8 классе. В неделю родители дают ему 1 000 рублей на карманные расходы. Посчитайте, сколько времени потребуется Павлу, чтобы купить все о чем он мечтает?</a:t>
            </a:r>
            <a:endParaRPr lang="ru-RU" sz="2000" dirty="0">
              <a:latin typeface="Tilda Sans" panose="020B0502020204020303" pitchFamily="34" charset="0"/>
              <a:ea typeface="Jost Medium"/>
              <a:cs typeface="Jost Medium"/>
              <a:sym typeface="Jost Medium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Jost Medium"/>
              <a:buNone/>
            </a:pPr>
            <a:endParaRPr lang="ru-RU" sz="2000" b="0" i="0" u="none" strike="noStrike" cap="none" dirty="0">
              <a:latin typeface="Tilda Sans" panose="020B0502020204020303" pitchFamily="34" charset="0"/>
              <a:ea typeface="Arial"/>
              <a:cs typeface="Arial"/>
              <a:sym typeface="Jost Medium"/>
            </a:endParaRP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</a:pPr>
            <a:r>
              <a:rPr lang="ru-RU" sz="20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Книга о космосе – 500 руб.</a:t>
            </a: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</a:pPr>
            <a:endParaRPr lang="ru-RU" sz="2000" dirty="0">
              <a:latin typeface="Tilda Sans" panose="020B0502020204020303" pitchFamily="34" charset="0"/>
              <a:ea typeface="Arial"/>
              <a:cs typeface="Arial"/>
              <a:sym typeface="Jost Medium"/>
            </a:endParaRP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</a:pPr>
            <a:r>
              <a:rPr lang="ru-RU" sz="20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Наушники – 3 500 руб.</a:t>
            </a: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</a:pPr>
            <a:endParaRPr lang="ru-RU" sz="2000" b="0" i="0" u="none" strike="noStrike" cap="none" dirty="0">
              <a:latin typeface="Tilda Sans" panose="020B0502020204020303" pitchFamily="34" charset="0"/>
              <a:ea typeface="Arial"/>
              <a:cs typeface="Arial"/>
              <a:sym typeface="Jost Medium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ru-RU" sz="20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Поездка в канатный парк – 4 300 руб.</a:t>
            </a: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</a:pPr>
            <a:endParaRPr lang="ru-RU" sz="2000" b="0" i="0" u="none" strike="noStrike" cap="none" dirty="0">
              <a:latin typeface="Tilda Sans" panose="020B0502020204020303" pitchFamily="34" charset="0"/>
              <a:ea typeface="Arial"/>
              <a:cs typeface="Arial"/>
              <a:sym typeface="Jost Medium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ru-RU" sz="20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Компьютерная игра – 7 200 руб.</a:t>
            </a: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</a:pPr>
            <a:endParaRPr lang="ru-RU" sz="2000" b="0" i="0" u="none" strike="noStrike" cap="none" dirty="0">
              <a:latin typeface="Tilda Sans" panose="020B0502020204020303" pitchFamily="34" charset="0"/>
              <a:ea typeface="Arial"/>
              <a:cs typeface="Arial"/>
              <a:sym typeface="Jost Medium"/>
            </a:endParaRP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</a:pPr>
            <a:r>
              <a:rPr lang="ru-RU" sz="20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Телефон – 24 000 руб.</a:t>
            </a:r>
            <a:endParaRPr sz="2000" b="0" i="0" u="none" strike="noStrike" cap="none" dirty="0">
              <a:latin typeface="Tilda Sans" panose="020B0502020204020303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62;p4">
            <a:extLst>
              <a:ext uri="{FF2B5EF4-FFF2-40B4-BE49-F238E27FC236}">
                <a16:creationId xmlns:a16="http://schemas.microsoft.com/office/drawing/2014/main" xmlns="" id="{C641C5D2-1D50-4585-8DEB-B3FACB738B44}"/>
              </a:ext>
            </a:extLst>
          </p:cNvPr>
          <p:cNvSpPr txBox="1"/>
          <p:nvPr/>
        </p:nvSpPr>
        <p:spPr>
          <a:xfrm>
            <a:off x="8375614" y="4141573"/>
            <a:ext cx="2156924" cy="147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650E2"/>
              </a:buClr>
              <a:buSzPts val="2400"/>
              <a:buFont typeface="Jost Black"/>
              <a:buNone/>
            </a:pPr>
            <a:r>
              <a:rPr lang="ru-RU" sz="2400" b="1" i="0" u="none" strike="noStrike" cap="none" dirty="0">
                <a:solidFill>
                  <a:schemeClr val="bg1"/>
                </a:solidFill>
                <a:latin typeface="Tilda Sans Medium" panose="020B0502020204020303" pitchFamily="34" charset="0"/>
                <a:ea typeface="Jost Black"/>
                <a:cs typeface="Jost Black"/>
                <a:sym typeface="Jost Black"/>
              </a:rPr>
              <a:t>Жизненная цель</a:t>
            </a:r>
            <a:endParaRPr sz="2400" b="0" i="0" u="none" strike="noStrike" cap="none" dirty="0">
              <a:solidFill>
                <a:schemeClr val="bg1"/>
              </a:solidFill>
              <a:latin typeface="Tilda Sans Medium" panose="020B0502020204020303" pitchFamily="34" charset="0"/>
              <a:ea typeface="Arial"/>
              <a:cs typeface="Arial"/>
              <a:sym typeface="Arial"/>
            </a:endParaRPr>
          </a:p>
        </p:txBody>
      </p:sp>
      <p:pic>
        <p:nvPicPr>
          <p:cNvPr id="1028" name="Picture 4" descr="Персонаж мультфильма &quot;Подросток&quot;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389" y="785973"/>
            <a:ext cx="5115373" cy="5418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418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911EEB60-D4D6-481A-8FFC-79AFA62FE214}"/>
              </a:ext>
            </a:extLst>
          </p:cNvPr>
          <p:cNvSpPr/>
          <p:nvPr/>
        </p:nvSpPr>
        <p:spPr>
          <a:xfrm rot="10800000">
            <a:off x="6955623" y="1241267"/>
            <a:ext cx="7260362" cy="7260362"/>
          </a:xfrm>
          <a:prstGeom prst="ellipse">
            <a:avLst/>
          </a:prstGeom>
          <a:gradFill>
            <a:gsLst>
              <a:gs pos="8000">
                <a:srgbClr val="00919B">
                  <a:alpha val="42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xmlns="" id="{F942AABE-75F3-4284-86FC-37AA8FA4B9D2}"/>
              </a:ext>
            </a:extLst>
          </p:cNvPr>
          <p:cNvSpPr/>
          <p:nvPr/>
        </p:nvSpPr>
        <p:spPr>
          <a:xfrm rot="20670602">
            <a:off x="5958041" y="-1458936"/>
            <a:ext cx="4323042" cy="4323042"/>
          </a:xfrm>
          <a:prstGeom prst="ellipse">
            <a:avLst/>
          </a:prstGeom>
          <a:gradFill>
            <a:gsLst>
              <a:gs pos="8000">
                <a:srgbClr val="FF1168">
                  <a:alpha val="9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AD301FC-EDD2-42A6-B032-3176CF5AE99C}"/>
              </a:ext>
            </a:extLst>
          </p:cNvPr>
          <p:cNvSpPr txBox="1"/>
          <p:nvPr/>
        </p:nvSpPr>
        <p:spPr>
          <a:xfrm>
            <a:off x="421985" y="895436"/>
            <a:ext cx="1090571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1" dirty="0">
                <a:latin typeface="Tilda Sans Extra Bold" panose="020B0802020204020303" pitchFamily="34" charset="0"/>
              </a:rPr>
              <a:t>История Павла</a:t>
            </a:r>
          </a:p>
        </p:txBody>
      </p:sp>
      <p:sp>
        <p:nvSpPr>
          <p:cNvPr id="12" name="Google Shape;156;p4">
            <a:extLst>
              <a:ext uri="{FF2B5EF4-FFF2-40B4-BE49-F238E27FC236}">
                <a16:creationId xmlns:a16="http://schemas.microsoft.com/office/drawing/2014/main" xmlns="" id="{D9B0CAE9-9A89-4072-B4CD-D1D063F577F6}"/>
              </a:ext>
            </a:extLst>
          </p:cNvPr>
          <p:cNvSpPr txBox="1"/>
          <p:nvPr/>
        </p:nvSpPr>
        <p:spPr>
          <a:xfrm>
            <a:off x="421985" y="2076059"/>
            <a:ext cx="7063530" cy="3995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Jost Medium"/>
              <a:buNone/>
            </a:pPr>
            <a:r>
              <a:rPr lang="ru-RU" sz="2000" b="0" i="0" u="none" strike="noStrike" cap="none" dirty="0">
                <a:latin typeface="Tilda Sans" panose="020B0502020204020303" pitchFamily="34" charset="0"/>
                <a:ea typeface="Jost Medium"/>
                <a:cs typeface="Jost Medium"/>
                <a:sym typeface="Jost Medium"/>
              </a:rPr>
              <a:t>Павел учится в 8 классе. В неделю родители дают ему 1 000 рублей на карманные расходы. Посчитайте, сколько времени потребуется Павлу, чтобы купить все о чем он мечтает?</a:t>
            </a:r>
            <a:endParaRPr lang="ru-RU" sz="2000" dirty="0">
              <a:latin typeface="Tilda Sans" panose="020B0502020204020303" pitchFamily="34" charset="0"/>
              <a:ea typeface="Jost Medium"/>
              <a:cs typeface="Jost Medium"/>
              <a:sym typeface="Jost Medium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Jost Medium"/>
              <a:buNone/>
            </a:pPr>
            <a:endParaRPr lang="ru-RU" sz="2000" b="0" i="0" u="none" strike="noStrike" cap="none" dirty="0">
              <a:latin typeface="Tilda Sans" panose="020B0502020204020303" pitchFamily="34" charset="0"/>
              <a:ea typeface="Arial"/>
              <a:cs typeface="Arial"/>
              <a:sym typeface="Jost Medium"/>
            </a:endParaRP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</a:pPr>
            <a:r>
              <a:rPr lang="ru-RU" sz="20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Книга о космосе – 500 руб., </a:t>
            </a:r>
            <a:r>
              <a:rPr lang="ru-RU" sz="2000" dirty="0">
                <a:solidFill>
                  <a:srgbClr val="00919B"/>
                </a:solidFill>
                <a:latin typeface="Tilda Sans Semibold" panose="020B0602020204020303" pitchFamily="34" charset="0"/>
                <a:ea typeface="Arial"/>
                <a:cs typeface="Arial"/>
                <a:sym typeface="Jost Medium"/>
              </a:rPr>
              <a:t>1 неделя</a:t>
            </a: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</a:pPr>
            <a:endParaRPr lang="ru-RU" sz="2000" dirty="0">
              <a:latin typeface="Tilda Sans" panose="020B0502020204020303" pitchFamily="34" charset="0"/>
              <a:ea typeface="Arial"/>
              <a:cs typeface="Arial"/>
              <a:sym typeface="Jost Medium"/>
            </a:endParaRP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</a:pPr>
            <a:r>
              <a:rPr lang="ru-RU" sz="20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Наушники – 3 500 руб., </a:t>
            </a:r>
            <a:r>
              <a:rPr lang="ru-RU" sz="2000" dirty="0">
                <a:solidFill>
                  <a:srgbClr val="00919B"/>
                </a:solidFill>
                <a:latin typeface="Tilda Sans Semibold" panose="020B0602020204020303" pitchFamily="34" charset="0"/>
                <a:ea typeface="Arial"/>
                <a:cs typeface="Arial"/>
                <a:sym typeface="Jost Medium"/>
              </a:rPr>
              <a:t>4 недели или 1 месяц</a:t>
            </a: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</a:pPr>
            <a:endParaRPr lang="ru-RU" sz="2000" b="0" i="0" u="none" strike="noStrike" cap="none" dirty="0">
              <a:latin typeface="Tilda Sans" panose="020B0502020204020303" pitchFamily="34" charset="0"/>
              <a:ea typeface="Arial"/>
              <a:cs typeface="Arial"/>
              <a:sym typeface="Jost Medium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ru-RU" sz="20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Поездка в канатный парк – 4 300 руб., </a:t>
            </a:r>
            <a:r>
              <a:rPr lang="ru-RU" sz="2000" dirty="0">
                <a:solidFill>
                  <a:srgbClr val="00919B"/>
                </a:solidFill>
                <a:latin typeface="Tilda Sans Semibold" panose="020B0602020204020303" pitchFamily="34" charset="0"/>
                <a:ea typeface="Arial"/>
                <a:cs typeface="Arial"/>
                <a:sym typeface="Jost Medium"/>
              </a:rPr>
              <a:t>5 недель</a:t>
            </a: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</a:pPr>
            <a:endParaRPr lang="ru-RU" sz="2000" b="0" i="0" u="none" strike="noStrike" cap="none" dirty="0">
              <a:latin typeface="Tilda Sans" panose="020B0502020204020303" pitchFamily="34" charset="0"/>
              <a:ea typeface="Arial"/>
              <a:cs typeface="Arial"/>
              <a:sym typeface="Jost Medium"/>
            </a:endParaRPr>
          </a:p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ru-RU" sz="20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Компьютерная игра – 7 200 руб., </a:t>
            </a:r>
            <a:r>
              <a:rPr lang="ru-RU" sz="2000" dirty="0">
                <a:solidFill>
                  <a:srgbClr val="00919B"/>
                </a:solidFill>
                <a:latin typeface="Tilda Sans Semibold" panose="020B0602020204020303" pitchFamily="34" charset="0"/>
                <a:ea typeface="Arial"/>
                <a:cs typeface="Arial"/>
                <a:sym typeface="Jost Medium"/>
              </a:rPr>
              <a:t>8 недель или 2 месяца</a:t>
            </a: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</a:pPr>
            <a:endParaRPr lang="ru-RU" sz="2000" b="0" i="0" u="none" strike="noStrike" cap="none" dirty="0">
              <a:latin typeface="Tilda Sans" panose="020B0502020204020303" pitchFamily="34" charset="0"/>
              <a:ea typeface="Arial"/>
              <a:cs typeface="Arial"/>
              <a:sym typeface="Jost Medium"/>
            </a:endParaRP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</a:pPr>
            <a:r>
              <a:rPr lang="ru-RU" sz="20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Телефон – 24 000 руб., </a:t>
            </a:r>
            <a:r>
              <a:rPr lang="ru-RU" sz="2000" dirty="0">
                <a:solidFill>
                  <a:srgbClr val="00919B"/>
                </a:solidFill>
                <a:latin typeface="Tilda Sans Semibold" panose="020B0602020204020303" pitchFamily="34" charset="0"/>
                <a:ea typeface="Arial"/>
                <a:cs typeface="Arial"/>
                <a:sym typeface="Jost Medium"/>
              </a:rPr>
              <a:t>24 недели или 6 месяцев</a:t>
            </a:r>
            <a:endParaRPr sz="2000" b="0" i="0" u="none" strike="noStrike" cap="none" dirty="0">
              <a:solidFill>
                <a:srgbClr val="00919B"/>
              </a:solidFill>
              <a:latin typeface="Tilda Sans Semibold" panose="020B0602020204020303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62;p4">
            <a:extLst>
              <a:ext uri="{FF2B5EF4-FFF2-40B4-BE49-F238E27FC236}">
                <a16:creationId xmlns:a16="http://schemas.microsoft.com/office/drawing/2014/main" xmlns="" id="{C641C5D2-1D50-4585-8DEB-B3FACB738B44}"/>
              </a:ext>
            </a:extLst>
          </p:cNvPr>
          <p:cNvSpPr txBox="1"/>
          <p:nvPr/>
        </p:nvSpPr>
        <p:spPr>
          <a:xfrm>
            <a:off x="8375614" y="4141573"/>
            <a:ext cx="2156924" cy="147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650E2"/>
              </a:buClr>
              <a:buSzPts val="2400"/>
              <a:buFont typeface="Jost Black"/>
              <a:buNone/>
            </a:pPr>
            <a:r>
              <a:rPr lang="ru-RU" sz="2400" b="1" i="0" u="none" strike="noStrike" cap="none" dirty="0">
                <a:solidFill>
                  <a:schemeClr val="bg1"/>
                </a:solidFill>
                <a:latin typeface="Tilda Sans Medium" panose="020B0502020204020303" pitchFamily="34" charset="0"/>
                <a:ea typeface="Jost Black"/>
                <a:cs typeface="Jost Black"/>
                <a:sym typeface="Jost Black"/>
              </a:rPr>
              <a:t>Жизненная цель</a:t>
            </a:r>
            <a:endParaRPr sz="2400" b="0" i="0" u="none" strike="noStrike" cap="none" dirty="0">
              <a:solidFill>
                <a:schemeClr val="bg1"/>
              </a:solidFill>
              <a:latin typeface="Tilda Sans Medium" panose="020B0502020204020303" pitchFamily="34" charset="0"/>
              <a:ea typeface="Arial"/>
              <a:cs typeface="Arial"/>
              <a:sym typeface="Arial"/>
            </a:endParaRPr>
          </a:p>
        </p:txBody>
      </p:sp>
      <p:pic>
        <p:nvPicPr>
          <p:cNvPr id="1028" name="Picture 4" descr="Персонаж мультфильма &quot;Подросток&quot;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389" y="785973"/>
            <a:ext cx="5115373" cy="5418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923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8F6B91BA-AA3A-4FA4-B59A-9C867B78BC48}"/>
              </a:ext>
            </a:extLst>
          </p:cNvPr>
          <p:cNvSpPr/>
          <p:nvPr/>
        </p:nvSpPr>
        <p:spPr>
          <a:xfrm rot="1306017">
            <a:off x="-1618772" y="-2930333"/>
            <a:ext cx="7260362" cy="7260362"/>
          </a:xfrm>
          <a:prstGeom prst="ellipse">
            <a:avLst/>
          </a:prstGeom>
          <a:gradFill>
            <a:gsLst>
              <a:gs pos="8000">
                <a:srgbClr val="00919B">
                  <a:alpha val="42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26243456-01DE-41D3-88A5-BBC6F28A53F1}"/>
              </a:ext>
            </a:extLst>
          </p:cNvPr>
          <p:cNvSpPr/>
          <p:nvPr/>
        </p:nvSpPr>
        <p:spPr>
          <a:xfrm rot="10800000">
            <a:off x="-1201918" y="3629062"/>
            <a:ext cx="4323042" cy="4323042"/>
          </a:xfrm>
          <a:prstGeom prst="ellipse">
            <a:avLst/>
          </a:prstGeom>
          <a:gradFill>
            <a:gsLst>
              <a:gs pos="8000">
                <a:srgbClr val="FF1168">
                  <a:alpha val="9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520062C-F7C0-405D-8626-DAA4214AE0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7852" y="1038224"/>
            <a:ext cx="5450935" cy="545093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93272150-58DB-4565-82F3-0ECD700EDDAE}"/>
              </a:ext>
            </a:extLst>
          </p:cNvPr>
          <p:cNvSpPr/>
          <p:nvPr/>
        </p:nvSpPr>
        <p:spPr>
          <a:xfrm>
            <a:off x="455173" y="559632"/>
            <a:ext cx="8609749" cy="701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ru-RU" sz="5400" b="1" dirty="0">
                <a:latin typeface="Tilda Sans Extra Bold" panose="020B0802020204020303" pitchFamily="34" charset="0"/>
                <a:ea typeface="Fira Sans SemiBold" panose="020B0603050000020004" pitchFamily="34" charset="0"/>
              </a:rPr>
              <a:t>Виды доходов семьи</a:t>
            </a:r>
          </a:p>
        </p:txBody>
      </p:sp>
      <p:sp>
        <p:nvSpPr>
          <p:cNvPr id="10" name="Прямоугольник: скругленные углы 1">
            <a:extLst>
              <a:ext uri="{FF2B5EF4-FFF2-40B4-BE49-F238E27FC236}">
                <a16:creationId xmlns:a16="http://schemas.microsoft.com/office/drawing/2014/main" xmlns="" id="{8AB51D7C-A2B0-459E-8810-71DC7A263C08}"/>
              </a:ext>
            </a:extLst>
          </p:cNvPr>
          <p:cNvSpPr/>
          <p:nvPr/>
        </p:nvSpPr>
        <p:spPr>
          <a:xfrm>
            <a:off x="550863" y="1323077"/>
            <a:ext cx="6564312" cy="1015893"/>
          </a:xfrm>
          <a:prstGeom prst="roundRect">
            <a:avLst>
              <a:gd name="adj" fmla="val 21187"/>
            </a:avLst>
          </a:prstGeom>
          <a:gradFill flip="none" rotWithShape="1">
            <a:gsLst>
              <a:gs pos="21000">
                <a:srgbClr val="00919B"/>
              </a:gs>
              <a:gs pos="100000">
                <a:srgbClr val="3DD3DA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Extra Bold" panose="020B0802020204020303" pitchFamily="34" charset="0"/>
                <a:ea typeface="Fira Sans SemiBold" panose="020B0603050000020004" pitchFamily="34" charset="0"/>
                <a:cs typeface="+mn-cs"/>
              </a:rPr>
              <a:t>Источники денежных поступлений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6159B5AC-84FF-44E4-91AA-427C1C3C08B5}"/>
              </a:ext>
            </a:extLst>
          </p:cNvPr>
          <p:cNvSpPr/>
          <p:nvPr/>
        </p:nvSpPr>
        <p:spPr bwMode="auto">
          <a:xfrm>
            <a:off x="550863" y="2944264"/>
            <a:ext cx="2570261" cy="1015894"/>
          </a:xfrm>
          <a:prstGeom prst="roundRect">
            <a:avLst>
              <a:gd name="adj" fmla="val 33935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>
            <a:outerShdw blurRad="165100" dist="63500" dir="2700000" algn="tl" rotWithShape="0">
              <a:srgbClr val="082E83">
                <a:alpha val="1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900" b="0">
                <a:solidFill>
                  <a:srgbClr val="393B3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kumimoji="0" lang="ru-RU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lda Sans" panose="020B0402020204020303" pitchFamily="34" charset="0"/>
                <a:cs typeface="Arial"/>
                <a:sym typeface="Arial"/>
              </a:rPr>
              <a:t>Заработная плата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lda Sans" panose="020B0402020204020303" pitchFamily="34" charset="0"/>
              <a:ea typeface="Times Roman"/>
              <a:cs typeface="Arial" panose="020B0604020202020204" pitchFamily="34" charset="0"/>
              <a:sym typeface="Times Roman"/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F9FB79BB-BF6A-4B09-8F79-B8D0BB264FE9}"/>
              </a:ext>
            </a:extLst>
          </p:cNvPr>
          <p:cNvSpPr/>
          <p:nvPr/>
        </p:nvSpPr>
        <p:spPr bwMode="auto">
          <a:xfrm>
            <a:off x="4544914" y="2944264"/>
            <a:ext cx="2570261" cy="1015894"/>
          </a:xfrm>
          <a:prstGeom prst="roundRect">
            <a:avLst>
              <a:gd name="adj" fmla="val 33935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>
            <a:outerShdw blurRad="165100" dist="63500" dir="2700000" algn="tl" rotWithShape="0">
              <a:srgbClr val="082E83">
                <a:alpha val="1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lda Sans" panose="020B0402020204020303" pitchFamily="34" charset="0"/>
              </a:rPr>
              <a:t>Пенсия 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lda Sans" panose="020B0402020204020303" pitchFamily="34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45E007E7-E13F-495C-A0BF-DC5AA20A00AC}"/>
              </a:ext>
            </a:extLst>
          </p:cNvPr>
          <p:cNvSpPr/>
          <p:nvPr/>
        </p:nvSpPr>
        <p:spPr bwMode="auto">
          <a:xfrm>
            <a:off x="1007081" y="4270253"/>
            <a:ext cx="2570261" cy="1015894"/>
          </a:xfrm>
          <a:prstGeom prst="roundRect">
            <a:avLst>
              <a:gd name="adj" fmla="val 33935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>
            <a:outerShdw blurRad="165100" dist="63500" dir="2700000" algn="tl" rotWithShape="0">
              <a:srgbClr val="082E83">
                <a:alpha val="1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lda Sans" panose="020B0402020204020303" pitchFamily="34" charset="0"/>
              </a:rPr>
              <a:t>Стипендия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lda Sans" panose="020B0402020204020303" pitchFamily="34" charset="0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2E5A2614-E094-4B95-9357-E293EFE9AF50}"/>
              </a:ext>
            </a:extLst>
          </p:cNvPr>
          <p:cNvSpPr/>
          <p:nvPr/>
        </p:nvSpPr>
        <p:spPr bwMode="auto">
          <a:xfrm>
            <a:off x="4088696" y="4270253"/>
            <a:ext cx="2570261" cy="1015894"/>
          </a:xfrm>
          <a:prstGeom prst="roundRect">
            <a:avLst>
              <a:gd name="adj" fmla="val 33935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>
            <a:outerShdw blurRad="165100" dist="63500" dir="2700000" algn="tl" rotWithShape="0">
              <a:srgbClr val="082E83">
                <a:alpha val="1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lda Sans" panose="020B0402020204020303" pitchFamily="34" charset="0"/>
              </a:rPr>
              <a:t>Процентный доход 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lda Sans" panose="020B0402020204020303" pitchFamily="34" charset="0"/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A079E659-87A5-4EDB-BCA8-2AB22201BB30}"/>
              </a:ext>
            </a:extLst>
          </p:cNvPr>
          <p:cNvSpPr/>
          <p:nvPr/>
        </p:nvSpPr>
        <p:spPr bwMode="auto">
          <a:xfrm>
            <a:off x="2245494" y="5473266"/>
            <a:ext cx="3175050" cy="1015894"/>
          </a:xfrm>
          <a:prstGeom prst="roundRect">
            <a:avLst>
              <a:gd name="adj" fmla="val 33935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>
            <a:outerShdw blurRad="165100" dist="63500" dir="2700000" algn="tl" rotWithShape="0">
              <a:srgbClr val="082E83">
                <a:alpha val="1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lda Sans" panose="020B0402020204020303" pitchFamily="34" charset="0"/>
              </a:rPr>
              <a:t>Доход от сдачи в аренду недвижимости</a:t>
            </a:r>
            <a:endParaRPr kumimoji="0" lang="ru-RU" sz="2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lda Sans" panose="020B0402020204020303" pitchFamily="34" charset="0"/>
            </a:endParaRPr>
          </a:p>
        </p:txBody>
      </p: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xmlns="" id="{386CCEB9-DFA8-479A-BF79-C19922E06279}"/>
              </a:ext>
            </a:extLst>
          </p:cNvPr>
          <p:cNvCxnSpPr>
            <a:cxnSpLocks/>
          </p:cNvCxnSpPr>
          <p:nvPr/>
        </p:nvCxnSpPr>
        <p:spPr>
          <a:xfrm>
            <a:off x="3833019" y="2397686"/>
            <a:ext cx="0" cy="2926561"/>
          </a:xfrm>
          <a:prstGeom prst="straightConnector1">
            <a:avLst/>
          </a:prstGeom>
          <a:ln w="28575">
            <a:solidFill>
              <a:srgbClr val="00919B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xmlns="" id="{5F9AAE73-3383-4365-BEB0-A8B80082DE74}"/>
              </a:ext>
            </a:extLst>
          </p:cNvPr>
          <p:cNvCxnSpPr>
            <a:cxnSpLocks/>
          </p:cNvCxnSpPr>
          <p:nvPr/>
        </p:nvCxnSpPr>
        <p:spPr>
          <a:xfrm>
            <a:off x="4266407" y="2397686"/>
            <a:ext cx="0" cy="1802839"/>
          </a:xfrm>
          <a:prstGeom prst="straightConnector1">
            <a:avLst/>
          </a:prstGeom>
          <a:ln w="28575">
            <a:solidFill>
              <a:srgbClr val="00919B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xmlns="" id="{7AB9C33F-E6D4-4C7A-81FD-83893ECB9C86}"/>
              </a:ext>
            </a:extLst>
          </p:cNvPr>
          <p:cNvCxnSpPr>
            <a:cxnSpLocks/>
          </p:cNvCxnSpPr>
          <p:nvPr/>
        </p:nvCxnSpPr>
        <p:spPr>
          <a:xfrm>
            <a:off x="3399632" y="2397686"/>
            <a:ext cx="0" cy="1802839"/>
          </a:xfrm>
          <a:prstGeom prst="straightConnector1">
            <a:avLst/>
          </a:prstGeom>
          <a:ln w="28575">
            <a:solidFill>
              <a:srgbClr val="00919B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xmlns="" id="{2C95C66C-A589-4C72-9540-2A94B2AAE7D2}"/>
              </a:ext>
            </a:extLst>
          </p:cNvPr>
          <p:cNvCxnSpPr>
            <a:cxnSpLocks/>
          </p:cNvCxnSpPr>
          <p:nvPr/>
        </p:nvCxnSpPr>
        <p:spPr>
          <a:xfrm>
            <a:off x="1835993" y="2397686"/>
            <a:ext cx="0" cy="470905"/>
          </a:xfrm>
          <a:prstGeom prst="straightConnector1">
            <a:avLst/>
          </a:prstGeom>
          <a:ln w="28575">
            <a:solidFill>
              <a:srgbClr val="00919B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xmlns="" id="{890AE079-8B60-4AA0-BB68-78BC7DBD5173}"/>
              </a:ext>
            </a:extLst>
          </p:cNvPr>
          <p:cNvCxnSpPr>
            <a:cxnSpLocks/>
          </p:cNvCxnSpPr>
          <p:nvPr/>
        </p:nvCxnSpPr>
        <p:spPr>
          <a:xfrm>
            <a:off x="5830044" y="2397686"/>
            <a:ext cx="0" cy="470905"/>
          </a:xfrm>
          <a:prstGeom prst="straightConnector1">
            <a:avLst/>
          </a:prstGeom>
          <a:ln w="28575">
            <a:solidFill>
              <a:srgbClr val="00919B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3706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18200D9C-E6F1-4CE4-922A-D2AF2FF27778}"/>
              </a:ext>
            </a:extLst>
          </p:cNvPr>
          <p:cNvSpPr/>
          <p:nvPr/>
        </p:nvSpPr>
        <p:spPr>
          <a:xfrm rot="1306017">
            <a:off x="-1618772" y="-2930333"/>
            <a:ext cx="7260362" cy="7260362"/>
          </a:xfrm>
          <a:prstGeom prst="ellipse">
            <a:avLst/>
          </a:prstGeom>
          <a:gradFill>
            <a:gsLst>
              <a:gs pos="8000">
                <a:srgbClr val="00919B">
                  <a:alpha val="42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Group">
            <a:extLst>
              <a:ext uri="{FF2B5EF4-FFF2-40B4-BE49-F238E27FC236}">
                <a16:creationId xmlns:a16="http://schemas.microsoft.com/office/drawing/2014/main" xmlns="" id="{49EA2D44-48D7-49D1-915D-F160EBD0810B}"/>
              </a:ext>
            </a:extLst>
          </p:cNvPr>
          <p:cNvGrpSpPr/>
          <p:nvPr/>
        </p:nvGrpSpPr>
        <p:grpSpPr>
          <a:xfrm>
            <a:off x="9084299" y="3865033"/>
            <a:ext cx="2823074" cy="2739571"/>
            <a:chOff x="0" y="0"/>
            <a:chExt cx="4872560" cy="4728436"/>
          </a:xfrm>
        </p:grpSpPr>
        <p:sp>
          <p:nvSpPr>
            <p:cNvPr id="8" name="Shape">
              <a:extLst>
                <a:ext uri="{FF2B5EF4-FFF2-40B4-BE49-F238E27FC236}">
                  <a16:creationId xmlns:a16="http://schemas.microsoft.com/office/drawing/2014/main" xmlns="" id="{54DEFA75-C441-40C5-943C-82935EB590D9}"/>
                </a:ext>
              </a:extLst>
            </p:cNvPr>
            <p:cNvSpPr/>
            <p:nvPr/>
          </p:nvSpPr>
          <p:spPr>
            <a:xfrm>
              <a:off x="0" y="27653"/>
              <a:ext cx="4872561" cy="46731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00" h="20269" extrusionOk="0">
                  <a:moveTo>
                    <a:pt x="8835" y="819"/>
                  </a:moveTo>
                  <a:cubicBezTo>
                    <a:pt x="11204" y="-1184"/>
                    <a:pt x="14498" y="795"/>
                    <a:pt x="16826" y="3436"/>
                  </a:cubicBezTo>
                  <a:cubicBezTo>
                    <a:pt x="17992" y="4759"/>
                    <a:pt x="19111" y="6110"/>
                    <a:pt x="19852" y="7702"/>
                  </a:cubicBezTo>
                  <a:cubicBezTo>
                    <a:pt x="21051" y="10274"/>
                    <a:pt x="21198" y="13285"/>
                    <a:pt x="19800" y="15763"/>
                  </a:cubicBezTo>
                  <a:cubicBezTo>
                    <a:pt x="17923" y="19090"/>
                    <a:pt x="14144" y="19985"/>
                    <a:pt x="10560" y="20216"/>
                  </a:cubicBezTo>
                  <a:cubicBezTo>
                    <a:pt x="7452" y="20416"/>
                    <a:pt x="4351" y="20137"/>
                    <a:pt x="1877" y="17909"/>
                  </a:cubicBezTo>
                  <a:cubicBezTo>
                    <a:pt x="476" y="16646"/>
                    <a:pt x="-402" y="14799"/>
                    <a:pt x="185" y="13034"/>
                  </a:cubicBezTo>
                  <a:cubicBezTo>
                    <a:pt x="1113" y="10246"/>
                    <a:pt x="4812" y="9939"/>
                    <a:pt x="6329" y="7544"/>
                  </a:cubicBezTo>
                  <a:cubicBezTo>
                    <a:pt x="7634" y="5482"/>
                    <a:pt x="6921" y="2438"/>
                    <a:pt x="8835" y="819"/>
                  </a:cubicBezTo>
                  <a:close/>
                </a:path>
              </a:pathLst>
            </a:custGeom>
            <a:solidFill>
              <a:srgbClr val="D4D6D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b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9" name="Image" descr="Image">
              <a:extLst>
                <a:ext uri="{FF2B5EF4-FFF2-40B4-BE49-F238E27FC236}">
                  <a16:creationId xmlns:a16="http://schemas.microsoft.com/office/drawing/2014/main" xmlns="" id="{713297A9-68E0-426A-8E0C-51E2466708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8062" y="0"/>
              <a:ext cx="4136438" cy="472843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1" name="Group">
            <a:extLst>
              <a:ext uri="{FF2B5EF4-FFF2-40B4-BE49-F238E27FC236}">
                <a16:creationId xmlns:a16="http://schemas.microsoft.com/office/drawing/2014/main" xmlns="" id="{FE366C3D-9DAD-4D59-8A78-D2B021A199E5}"/>
              </a:ext>
            </a:extLst>
          </p:cNvPr>
          <p:cNvGrpSpPr/>
          <p:nvPr/>
        </p:nvGrpSpPr>
        <p:grpSpPr>
          <a:xfrm>
            <a:off x="6680782" y="1623181"/>
            <a:ext cx="2823073" cy="2881808"/>
            <a:chOff x="0" y="0"/>
            <a:chExt cx="4715475" cy="4813582"/>
          </a:xfrm>
        </p:grpSpPr>
        <p:sp>
          <p:nvSpPr>
            <p:cNvPr id="13" name="Shape">
              <a:extLst>
                <a:ext uri="{FF2B5EF4-FFF2-40B4-BE49-F238E27FC236}">
                  <a16:creationId xmlns:a16="http://schemas.microsoft.com/office/drawing/2014/main" xmlns="" id="{E0399C8F-66E7-49E1-B50E-E5E051C612D8}"/>
                </a:ext>
              </a:extLst>
            </p:cNvPr>
            <p:cNvSpPr/>
            <p:nvPr/>
          </p:nvSpPr>
          <p:spPr>
            <a:xfrm>
              <a:off x="-1" y="-1"/>
              <a:ext cx="4715477" cy="48135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2" h="20023" extrusionOk="0">
                  <a:moveTo>
                    <a:pt x="9404" y="887"/>
                  </a:moveTo>
                  <a:cubicBezTo>
                    <a:pt x="13642" y="-809"/>
                    <a:pt x="18611" y="-130"/>
                    <a:pt x="19579" y="3431"/>
                  </a:cubicBezTo>
                  <a:cubicBezTo>
                    <a:pt x="20074" y="5250"/>
                    <a:pt x="18971" y="7037"/>
                    <a:pt x="19113" y="8872"/>
                  </a:cubicBezTo>
                  <a:cubicBezTo>
                    <a:pt x="19289" y="11146"/>
                    <a:pt x="21386" y="13084"/>
                    <a:pt x="21044" y="15413"/>
                  </a:cubicBezTo>
                  <a:cubicBezTo>
                    <a:pt x="20475" y="19294"/>
                    <a:pt x="15429" y="19444"/>
                    <a:pt x="11235" y="19742"/>
                  </a:cubicBezTo>
                  <a:cubicBezTo>
                    <a:pt x="7191" y="20029"/>
                    <a:pt x="2680" y="20791"/>
                    <a:pt x="638" y="17429"/>
                  </a:cubicBezTo>
                  <a:cubicBezTo>
                    <a:pt x="-214" y="16026"/>
                    <a:pt x="-57" y="14350"/>
                    <a:pt x="221" y="12760"/>
                  </a:cubicBezTo>
                  <a:cubicBezTo>
                    <a:pt x="686" y="10094"/>
                    <a:pt x="1451" y="7433"/>
                    <a:pt x="3173" y="5254"/>
                  </a:cubicBezTo>
                  <a:cubicBezTo>
                    <a:pt x="4742" y="3270"/>
                    <a:pt x="6974" y="1859"/>
                    <a:pt x="9404" y="887"/>
                  </a:cubicBezTo>
                  <a:close/>
                </a:path>
              </a:pathLst>
            </a:custGeom>
            <a:solidFill>
              <a:srgbClr val="D4D6D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b="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4" name="pngegg.png" descr="pngegg.png">
              <a:extLst>
                <a:ext uri="{FF2B5EF4-FFF2-40B4-BE49-F238E27FC236}">
                  <a16:creationId xmlns:a16="http://schemas.microsoft.com/office/drawing/2014/main" xmlns="" id="{EF45948A-2735-4025-B630-DE7B212AD9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3408" y="542459"/>
              <a:ext cx="3912694" cy="402673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4098" name="Picture 2" descr="Крош | Шарарам вики | Fand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3855" y="269417"/>
            <a:ext cx="2067043" cy="294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A29F37A-2F36-42F2-A383-8DB1AB3169C9}"/>
              </a:ext>
            </a:extLst>
          </p:cNvPr>
          <p:cNvSpPr txBox="1"/>
          <p:nvPr/>
        </p:nvSpPr>
        <p:spPr>
          <a:xfrm>
            <a:off x="390570" y="811975"/>
            <a:ext cx="7098801" cy="1126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ru-RU" sz="4800" b="1" dirty="0">
                <a:latin typeface="Tilda Sans Extra Bold" panose="020B0802020204020303" pitchFamily="34" charset="0"/>
              </a:rPr>
              <a:t>Обсудим Мультфильм «Список Кроша»</a:t>
            </a:r>
          </a:p>
        </p:txBody>
      </p:sp>
      <p:sp>
        <p:nvSpPr>
          <p:cNvPr id="18" name="Google Shape;156;p4">
            <a:extLst>
              <a:ext uri="{FF2B5EF4-FFF2-40B4-BE49-F238E27FC236}">
                <a16:creationId xmlns:a16="http://schemas.microsoft.com/office/drawing/2014/main" xmlns="" id="{61274808-90D5-4FB7-891C-0FE81093BF5A}"/>
              </a:ext>
            </a:extLst>
          </p:cNvPr>
          <p:cNvSpPr txBox="1"/>
          <p:nvPr/>
        </p:nvSpPr>
        <p:spPr>
          <a:xfrm>
            <a:off x="1130366" y="3020333"/>
            <a:ext cx="5800467" cy="2214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3600"/>
              </a:spcAft>
              <a:buClr>
                <a:srgbClr val="00919B"/>
              </a:buClr>
              <a:buSzPts val="2400"/>
            </a:pPr>
            <a:r>
              <a:rPr lang="ru-RU" sz="22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Что хотел купить Ёжик?</a:t>
            </a: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3600"/>
              </a:spcAft>
              <a:buClr>
                <a:srgbClr val="00919B"/>
              </a:buClr>
              <a:buSzPts val="2400"/>
            </a:pPr>
            <a:r>
              <a:rPr lang="ru-RU" sz="22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Почему </a:t>
            </a:r>
            <a:r>
              <a:rPr lang="ru-RU" sz="2200" dirty="0" err="1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Крош</a:t>
            </a:r>
            <a:r>
              <a:rPr lang="ru-RU" sz="22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 был против покупок друга?</a:t>
            </a: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3600"/>
              </a:spcAft>
              <a:buClr>
                <a:srgbClr val="00919B"/>
              </a:buClr>
              <a:buSzPts val="2400"/>
            </a:pPr>
            <a:r>
              <a:rPr lang="ru-RU" sz="22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Чем обернулась для героев тотальная экономия?</a:t>
            </a: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3600"/>
              </a:spcAft>
              <a:buClr>
                <a:srgbClr val="00919B"/>
              </a:buClr>
              <a:buSzPts val="2400"/>
            </a:pPr>
            <a:r>
              <a:rPr lang="ru-RU" sz="22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Что бы вы посоветовали Крошу?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xmlns="" id="{6CE6D214-891F-49BA-9B61-F9849339FF98}"/>
              </a:ext>
            </a:extLst>
          </p:cNvPr>
          <p:cNvSpPr/>
          <p:nvPr/>
        </p:nvSpPr>
        <p:spPr>
          <a:xfrm>
            <a:off x="554435" y="2968190"/>
            <a:ext cx="508501" cy="508501"/>
          </a:xfrm>
          <a:prstGeom prst="ellipse">
            <a:avLst/>
          </a:prstGeom>
          <a:solidFill>
            <a:srgbClr val="FF1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Semibold" panose="020B0602020204020303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xmlns="" id="{3EB88CE4-1F0E-4E16-91BE-DA1BBE75CE1B}"/>
              </a:ext>
            </a:extLst>
          </p:cNvPr>
          <p:cNvSpPr/>
          <p:nvPr/>
        </p:nvSpPr>
        <p:spPr>
          <a:xfrm>
            <a:off x="567351" y="3704628"/>
            <a:ext cx="508501" cy="508501"/>
          </a:xfrm>
          <a:prstGeom prst="ellipse">
            <a:avLst/>
          </a:prstGeom>
          <a:solidFill>
            <a:srgbClr val="FF1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Semibold" panose="020B0602020204020303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xmlns="" id="{1068A6A6-05F9-4071-AC3F-B28EBD466D46}"/>
              </a:ext>
            </a:extLst>
          </p:cNvPr>
          <p:cNvSpPr/>
          <p:nvPr/>
        </p:nvSpPr>
        <p:spPr>
          <a:xfrm>
            <a:off x="567350" y="4615269"/>
            <a:ext cx="508501" cy="508501"/>
          </a:xfrm>
          <a:prstGeom prst="ellipse">
            <a:avLst/>
          </a:prstGeom>
          <a:solidFill>
            <a:srgbClr val="FF1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Semibold" panose="020B0602020204020303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xmlns="" id="{7F6ED797-0BDE-4817-815F-8AEF008A4102}"/>
              </a:ext>
            </a:extLst>
          </p:cNvPr>
          <p:cNvSpPr/>
          <p:nvPr/>
        </p:nvSpPr>
        <p:spPr>
          <a:xfrm>
            <a:off x="550863" y="5525910"/>
            <a:ext cx="508501" cy="508501"/>
          </a:xfrm>
          <a:prstGeom prst="ellipse">
            <a:avLst/>
          </a:prstGeom>
          <a:solidFill>
            <a:srgbClr val="FF1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Semibold" panose="020B0602020204020303" pitchFamily="34" charset="0"/>
                <a:ea typeface="+mn-ea"/>
                <a:cs typeface="+mn-cs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273361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Овал 60">
            <a:extLst>
              <a:ext uri="{FF2B5EF4-FFF2-40B4-BE49-F238E27FC236}">
                <a16:creationId xmlns:a16="http://schemas.microsoft.com/office/drawing/2014/main" xmlns="" id="{E9BC7336-4DC3-44B4-B352-FF5296C3E1AE}"/>
              </a:ext>
            </a:extLst>
          </p:cNvPr>
          <p:cNvSpPr/>
          <p:nvPr/>
        </p:nvSpPr>
        <p:spPr>
          <a:xfrm rot="10800000">
            <a:off x="-1201918" y="3629062"/>
            <a:ext cx="4323042" cy="4323042"/>
          </a:xfrm>
          <a:prstGeom prst="ellipse">
            <a:avLst/>
          </a:prstGeom>
          <a:gradFill>
            <a:gsLst>
              <a:gs pos="8000">
                <a:srgbClr val="FF1168">
                  <a:alpha val="9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>
            <a:extLst>
              <a:ext uri="{FF2B5EF4-FFF2-40B4-BE49-F238E27FC236}">
                <a16:creationId xmlns:a16="http://schemas.microsoft.com/office/drawing/2014/main" xmlns="" id="{BAF275C5-D163-4BE8-9DA1-6665692F161A}"/>
              </a:ext>
            </a:extLst>
          </p:cNvPr>
          <p:cNvSpPr/>
          <p:nvPr/>
        </p:nvSpPr>
        <p:spPr>
          <a:xfrm rot="6245732">
            <a:off x="6850241" y="-1710335"/>
            <a:ext cx="7260362" cy="7260362"/>
          </a:xfrm>
          <a:prstGeom prst="ellipse">
            <a:avLst/>
          </a:prstGeom>
          <a:gradFill>
            <a:gsLst>
              <a:gs pos="8000">
                <a:srgbClr val="00919B">
                  <a:alpha val="42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: скругленные углы 58">
            <a:extLst>
              <a:ext uri="{FF2B5EF4-FFF2-40B4-BE49-F238E27FC236}">
                <a16:creationId xmlns:a16="http://schemas.microsoft.com/office/drawing/2014/main" xmlns="" id="{FD24DD8C-1476-4EED-9EEA-A2A9FD789811}"/>
              </a:ext>
            </a:extLst>
          </p:cNvPr>
          <p:cNvSpPr/>
          <p:nvPr/>
        </p:nvSpPr>
        <p:spPr bwMode="auto">
          <a:xfrm>
            <a:off x="550863" y="728663"/>
            <a:ext cx="5255854" cy="5573839"/>
          </a:xfrm>
          <a:prstGeom prst="roundRect">
            <a:avLst>
              <a:gd name="adj" fmla="val 6745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>
            <a:outerShdw blurRad="165100" dist="63500" dir="2700000" algn="tl" rotWithShape="0">
              <a:srgbClr val="082E83">
                <a:alpha val="1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0" name="Прямоугольник: скругленные углы 59">
            <a:extLst>
              <a:ext uri="{FF2B5EF4-FFF2-40B4-BE49-F238E27FC236}">
                <a16:creationId xmlns:a16="http://schemas.microsoft.com/office/drawing/2014/main" xmlns="" id="{1EB73A9B-52E7-4CF2-B6CF-84F9B446E454}"/>
              </a:ext>
            </a:extLst>
          </p:cNvPr>
          <p:cNvSpPr/>
          <p:nvPr/>
        </p:nvSpPr>
        <p:spPr bwMode="auto">
          <a:xfrm>
            <a:off x="6393617" y="728663"/>
            <a:ext cx="5255854" cy="5573839"/>
          </a:xfrm>
          <a:prstGeom prst="roundRect">
            <a:avLst>
              <a:gd name="adj" fmla="val 6745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>
            <a:outerShdw blurRad="165100" dist="63500" dir="2700000" algn="tl" rotWithShape="0">
              <a:srgbClr val="082E83">
                <a:alpha val="1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xmlns="" id="{3EF43B5B-1B14-4443-BE14-445DB40E537E}"/>
              </a:ext>
            </a:extLst>
          </p:cNvPr>
          <p:cNvSpPr txBox="1">
            <a:spLocks/>
          </p:cNvSpPr>
          <p:nvPr/>
        </p:nvSpPr>
        <p:spPr>
          <a:xfrm>
            <a:off x="741631" y="993985"/>
            <a:ext cx="4926616" cy="137345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dirty="0">
                <a:solidFill>
                  <a:srgbClr val="00919B"/>
                </a:solidFill>
                <a:latin typeface="Tilda Sans Black" panose="020B09020202040203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Обязательные расходы семьи </a:t>
            </a:r>
          </a:p>
        </p:txBody>
      </p:sp>
      <p:sp>
        <p:nvSpPr>
          <p:cNvPr id="20" name="Заголовок 1">
            <a:extLst>
              <a:ext uri="{FF2B5EF4-FFF2-40B4-BE49-F238E27FC236}">
                <a16:creationId xmlns:a16="http://schemas.microsoft.com/office/drawing/2014/main" xmlns="" id="{EA018C75-4D3A-49E1-964C-D2F95A5C3163}"/>
              </a:ext>
            </a:extLst>
          </p:cNvPr>
          <p:cNvSpPr txBox="1">
            <a:spLocks/>
          </p:cNvSpPr>
          <p:nvPr/>
        </p:nvSpPr>
        <p:spPr>
          <a:xfrm>
            <a:off x="6614399" y="993985"/>
            <a:ext cx="5494704" cy="137345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ru-RU" dirty="0">
                <a:solidFill>
                  <a:srgbClr val="FF1168"/>
                </a:solidFill>
                <a:latin typeface="Tilda Sans Black" panose="020B09020202040203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Необязательные расходы семьи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xmlns="" id="{678AD867-5DA8-4D4D-BF3B-3D48208AEF25}"/>
              </a:ext>
            </a:extLst>
          </p:cNvPr>
          <p:cNvGrpSpPr/>
          <p:nvPr/>
        </p:nvGrpSpPr>
        <p:grpSpPr>
          <a:xfrm>
            <a:off x="840463" y="2499585"/>
            <a:ext cx="4319773" cy="3505363"/>
            <a:chOff x="461839" y="2185257"/>
            <a:chExt cx="4319773" cy="3505363"/>
          </a:xfrm>
        </p:grpSpPr>
        <p:sp>
          <p:nvSpPr>
            <p:cNvPr id="16" name="Заголовок 1">
              <a:extLst>
                <a:ext uri="{FF2B5EF4-FFF2-40B4-BE49-F238E27FC236}">
                  <a16:creationId xmlns:a16="http://schemas.microsoft.com/office/drawing/2014/main" xmlns="" id="{F1C0DD2D-472D-4F1A-B692-C35D23672D6C}"/>
                </a:ext>
              </a:extLst>
            </p:cNvPr>
            <p:cNvSpPr txBox="1">
              <a:spLocks/>
            </p:cNvSpPr>
            <p:nvPr/>
          </p:nvSpPr>
          <p:spPr>
            <a:xfrm>
              <a:off x="729633" y="2185257"/>
              <a:ext cx="3577589" cy="39881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867" dirty="0">
                  <a:latin typeface="Tilda Sans" panose="020B05020202040203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Продукты питания</a:t>
              </a:r>
            </a:p>
          </p:txBody>
        </p:sp>
        <p:sp>
          <p:nvSpPr>
            <p:cNvPr id="22" name="Заголовок 1">
              <a:extLst>
                <a:ext uri="{FF2B5EF4-FFF2-40B4-BE49-F238E27FC236}">
                  <a16:creationId xmlns:a16="http://schemas.microsoft.com/office/drawing/2014/main" xmlns="" id="{785E5203-8C31-4F51-81E6-6379D9C10EB5}"/>
                </a:ext>
              </a:extLst>
            </p:cNvPr>
            <p:cNvSpPr txBox="1">
              <a:spLocks/>
            </p:cNvSpPr>
            <p:nvPr/>
          </p:nvSpPr>
          <p:spPr>
            <a:xfrm>
              <a:off x="729633" y="2816876"/>
              <a:ext cx="3920949" cy="39881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867" dirty="0">
                  <a:latin typeface="Tilda Sans" panose="020B05020202040203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Корм домашнему питомцу</a:t>
              </a:r>
            </a:p>
          </p:txBody>
        </p:sp>
        <p:sp>
          <p:nvSpPr>
            <p:cNvPr id="23" name="Заголовок 1">
              <a:extLst>
                <a:ext uri="{FF2B5EF4-FFF2-40B4-BE49-F238E27FC236}">
                  <a16:creationId xmlns:a16="http://schemas.microsoft.com/office/drawing/2014/main" xmlns="" id="{1AFC7315-94F6-4D29-BBA3-569EC913E729}"/>
                </a:ext>
              </a:extLst>
            </p:cNvPr>
            <p:cNvSpPr txBox="1">
              <a:spLocks/>
            </p:cNvSpPr>
            <p:nvPr/>
          </p:nvSpPr>
          <p:spPr>
            <a:xfrm>
              <a:off x="729634" y="3466600"/>
              <a:ext cx="3765740" cy="28639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867" dirty="0">
                  <a:latin typeface="Tilda Sans" panose="020B05020202040203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Одежда и обувь</a:t>
              </a:r>
            </a:p>
          </p:txBody>
        </p:sp>
        <p:sp>
          <p:nvSpPr>
            <p:cNvPr id="25" name="Заголовок 1">
              <a:extLst>
                <a:ext uri="{FF2B5EF4-FFF2-40B4-BE49-F238E27FC236}">
                  <a16:creationId xmlns:a16="http://schemas.microsoft.com/office/drawing/2014/main" xmlns="" id="{E047D625-98C5-411E-ACEE-35694F43A4F5}"/>
                </a:ext>
              </a:extLst>
            </p:cNvPr>
            <p:cNvSpPr txBox="1">
              <a:spLocks/>
            </p:cNvSpPr>
            <p:nvPr/>
          </p:nvSpPr>
          <p:spPr>
            <a:xfrm>
              <a:off x="729633" y="4100484"/>
              <a:ext cx="4051979" cy="39881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867" dirty="0">
                  <a:latin typeface="Tilda Sans" panose="020B05020202040203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Платежи за коммунальные услуги</a:t>
              </a:r>
            </a:p>
          </p:txBody>
        </p:sp>
        <p:sp>
          <p:nvSpPr>
            <p:cNvPr id="48" name="Заголовок 1">
              <a:extLst>
                <a:ext uri="{FF2B5EF4-FFF2-40B4-BE49-F238E27FC236}">
                  <a16:creationId xmlns:a16="http://schemas.microsoft.com/office/drawing/2014/main" xmlns="" id="{4FB62C20-0681-4F2D-86EE-9DDD0ED60BAA}"/>
                </a:ext>
              </a:extLst>
            </p:cNvPr>
            <p:cNvSpPr txBox="1">
              <a:spLocks/>
            </p:cNvSpPr>
            <p:nvPr/>
          </p:nvSpPr>
          <p:spPr>
            <a:xfrm>
              <a:off x="729633" y="4719115"/>
              <a:ext cx="4051979" cy="39881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867" dirty="0">
                  <a:latin typeface="Tilda Sans" panose="020B05020202040203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Налоги</a:t>
              </a:r>
            </a:p>
          </p:txBody>
        </p:sp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xmlns="" id="{CD2DDB19-66C5-45E6-B010-813A6AB8EE4F}"/>
                </a:ext>
              </a:extLst>
            </p:cNvPr>
            <p:cNvGrpSpPr/>
            <p:nvPr/>
          </p:nvGrpSpPr>
          <p:grpSpPr>
            <a:xfrm>
              <a:off x="461839" y="2256818"/>
              <a:ext cx="156953" cy="3284538"/>
              <a:chOff x="647326" y="2618748"/>
              <a:chExt cx="156953" cy="3284538"/>
            </a:xfrm>
            <a:solidFill>
              <a:srgbClr val="0899A3"/>
            </a:solidFill>
          </p:grpSpPr>
          <p:sp>
            <p:nvSpPr>
              <p:cNvPr id="30" name="Овал 29">
                <a:extLst>
                  <a:ext uri="{FF2B5EF4-FFF2-40B4-BE49-F238E27FC236}">
                    <a16:creationId xmlns:a16="http://schemas.microsoft.com/office/drawing/2014/main" xmlns="" id="{AE75A113-446A-470B-9F6A-79F1A60F2B80}"/>
                  </a:ext>
                </a:extLst>
              </p:cNvPr>
              <p:cNvSpPr/>
              <p:nvPr/>
            </p:nvSpPr>
            <p:spPr>
              <a:xfrm>
                <a:off x="647327" y="5181024"/>
                <a:ext cx="156949" cy="156949"/>
              </a:xfrm>
              <a:prstGeom prst="ellipse">
                <a:avLst/>
              </a:prstGeom>
              <a:grpFill/>
              <a:ln>
                <a:solidFill>
                  <a:srgbClr val="0899A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5" name="Группа 4">
                <a:extLst>
                  <a:ext uri="{FF2B5EF4-FFF2-40B4-BE49-F238E27FC236}">
                    <a16:creationId xmlns:a16="http://schemas.microsoft.com/office/drawing/2014/main" xmlns="" id="{25E9AC04-B12A-4758-AD51-6319DE70FCA1}"/>
                  </a:ext>
                </a:extLst>
              </p:cNvPr>
              <p:cNvGrpSpPr/>
              <p:nvPr/>
            </p:nvGrpSpPr>
            <p:grpSpPr>
              <a:xfrm>
                <a:off x="647326" y="2618748"/>
                <a:ext cx="156953" cy="3284538"/>
                <a:chOff x="461836" y="2949852"/>
                <a:chExt cx="156953" cy="3284538"/>
              </a:xfrm>
              <a:grpFill/>
            </p:grpSpPr>
            <p:grpSp>
              <p:nvGrpSpPr>
                <p:cNvPr id="4" name="Группа 3">
                  <a:extLst>
                    <a:ext uri="{FF2B5EF4-FFF2-40B4-BE49-F238E27FC236}">
                      <a16:creationId xmlns:a16="http://schemas.microsoft.com/office/drawing/2014/main" xmlns="" id="{F6392908-235E-4261-A202-06912F7F2240}"/>
                    </a:ext>
                  </a:extLst>
                </p:cNvPr>
                <p:cNvGrpSpPr/>
                <p:nvPr/>
              </p:nvGrpSpPr>
              <p:grpSpPr>
                <a:xfrm>
                  <a:off x="461840" y="2949852"/>
                  <a:ext cx="156949" cy="3127589"/>
                  <a:chOff x="543003" y="2144548"/>
                  <a:chExt cx="156949" cy="3127589"/>
                </a:xfrm>
                <a:grpFill/>
              </p:grpSpPr>
              <p:cxnSp>
                <p:nvCxnSpPr>
                  <p:cNvPr id="32" name="Прямая соединительная линия 31">
                    <a:extLst>
                      <a:ext uri="{FF2B5EF4-FFF2-40B4-BE49-F238E27FC236}">
                        <a16:creationId xmlns:a16="http://schemas.microsoft.com/office/drawing/2014/main" xmlns="" id="{B249F5B3-8254-4194-88A5-E3C88CA5894C}"/>
                      </a:ext>
                    </a:extLst>
                  </p:cNvPr>
                  <p:cNvCxnSpPr>
                    <a:cxnSpLocks/>
                    <a:endCxn id="49" idx="0"/>
                  </p:cNvCxnSpPr>
                  <p:nvPr/>
                </p:nvCxnSpPr>
                <p:spPr>
                  <a:xfrm flipH="1">
                    <a:off x="621474" y="2223023"/>
                    <a:ext cx="4" cy="3049114"/>
                  </a:xfrm>
                  <a:prstGeom prst="line">
                    <a:avLst/>
                  </a:prstGeom>
                  <a:grpFill/>
                  <a:ln w="28575" cap="rnd">
                    <a:solidFill>
                      <a:srgbClr val="0899A3"/>
                    </a:solidFill>
                    <a:prstDash val="sysDot"/>
                    <a:round/>
                    <a:head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2" name="Группа 1">
                    <a:extLst>
                      <a:ext uri="{FF2B5EF4-FFF2-40B4-BE49-F238E27FC236}">
                        <a16:creationId xmlns:a16="http://schemas.microsoft.com/office/drawing/2014/main" xmlns="" id="{4FC5AFB3-785A-49ED-BA29-3AE5EEC0FD9A}"/>
                      </a:ext>
                    </a:extLst>
                  </p:cNvPr>
                  <p:cNvGrpSpPr/>
                  <p:nvPr/>
                </p:nvGrpSpPr>
                <p:grpSpPr>
                  <a:xfrm>
                    <a:off x="543003" y="2144548"/>
                    <a:ext cx="156949" cy="2078656"/>
                    <a:chOff x="543003" y="2144548"/>
                    <a:chExt cx="156949" cy="2078656"/>
                  </a:xfrm>
                  <a:grpFill/>
                </p:grpSpPr>
                <p:sp>
                  <p:nvSpPr>
                    <p:cNvPr id="33" name="Овал 32">
                      <a:extLst>
                        <a:ext uri="{FF2B5EF4-FFF2-40B4-BE49-F238E27FC236}">
                          <a16:creationId xmlns:a16="http://schemas.microsoft.com/office/drawing/2014/main" xmlns="" id="{49C34CC0-CCAC-4087-A784-9CC12FB76E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3003" y="2144548"/>
                      <a:ext cx="156949" cy="156949"/>
                    </a:xfrm>
                    <a:prstGeom prst="ellipse">
                      <a:avLst/>
                    </a:prstGeom>
                    <a:grpFill/>
                    <a:ln>
                      <a:solidFill>
                        <a:srgbClr val="0899A3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/>
                    </a:p>
                  </p:txBody>
                </p:sp>
                <p:sp>
                  <p:nvSpPr>
                    <p:cNvPr id="34" name="Овал 33">
                      <a:extLst>
                        <a:ext uri="{FF2B5EF4-FFF2-40B4-BE49-F238E27FC236}">
                          <a16:creationId xmlns:a16="http://schemas.microsoft.com/office/drawing/2014/main" xmlns="" id="{A5242FF5-369F-496A-8B21-75EA565FEF6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3003" y="4066255"/>
                      <a:ext cx="156949" cy="156949"/>
                    </a:xfrm>
                    <a:prstGeom prst="ellipse">
                      <a:avLst/>
                    </a:prstGeom>
                    <a:grpFill/>
                    <a:ln>
                      <a:solidFill>
                        <a:srgbClr val="0899A3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/>
                    </a:p>
                  </p:txBody>
                </p:sp>
                <p:sp>
                  <p:nvSpPr>
                    <p:cNvPr id="35" name="Овал 34">
                      <a:extLst>
                        <a:ext uri="{FF2B5EF4-FFF2-40B4-BE49-F238E27FC236}">
                          <a16:creationId xmlns:a16="http://schemas.microsoft.com/office/drawing/2014/main" xmlns="" id="{4B60D73B-5859-46DC-878C-0307FF031CA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3003" y="3425686"/>
                      <a:ext cx="156949" cy="156949"/>
                    </a:xfrm>
                    <a:prstGeom prst="ellipse">
                      <a:avLst/>
                    </a:prstGeom>
                    <a:grpFill/>
                    <a:ln>
                      <a:solidFill>
                        <a:srgbClr val="0899A3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6" name="Овал 35">
                      <a:extLst>
                        <a:ext uri="{FF2B5EF4-FFF2-40B4-BE49-F238E27FC236}">
                          <a16:creationId xmlns:a16="http://schemas.microsoft.com/office/drawing/2014/main" xmlns="" id="{B24619B7-57B9-44B3-861F-99397F9E70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3003" y="2785117"/>
                      <a:ext cx="156949" cy="156949"/>
                    </a:xfrm>
                    <a:prstGeom prst="ellipse">
                      <a:avLst/>
                    </a:prstGeom>
                    <a:grpFill/>
                    <a:ln>
                      <a:solidFill>
                        <a:srgbClr val="0899A3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9" name="Овал 48">
                  <a:extLst>
                    <a:ext uri="{FF2B5EF4-FFF2-40B4-BE49-F238E27FC236}">
                      <a16:creationId xmlns:a16="http://schemas.microsoft.com/office/drawing/2014/main" xmlns="" id="{6F3CE233-CC0A-4EED-8CFD-CA5300C8EC28}"/>
                    </a:ext>
                  </a:extLst>
                </p:cNvPr>
                <p:cNvSpPr/>
                <p:nvPr/>
              </p:nvSpPr>
              <p:spPr>
                <a:xfrm>
                  <a:off x="461836" y="6077441"/>
                  <a:ext cx="156949" cy="156949"/>
                </a:xfrm>
                <a:prstGeom prst="ellipse">
                  <a:avLst/>
                </a:prstGeom>
                <a:grpFill/>
                <a:ln>
                  <a:solidFill>
                    <a:srgbClr val="0899A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</p:grpSp>
        </p:grpSp>
        <p:sp>
          <p:nvSpPr>
            <p:cNvPr id="50" name="Заголовок 1">
              <a:extLst>
                <a:ext uri="{FF2B5EF4-FFF2-40B4-BE49-F238E27FC236}">
                  <a16:creationId xmlns:a16="http://schemas.microsoft.com/office/drawing/2014/main" xmlns="" id="{FDE30BC8-39DE-4B82-A9F2-87294340A6D8}"/>
                </a:ext>
              </a:extLst>
            </p:cNvPr>
            <p:cNvSpPr txBox="1">
              <a:spLocks/>
            </p:cNvSpPr>
            <p:nvPr/>
          </p:nvSpPr>
          <p:spPr>
            <a:xfrm>
              <a:off x="729633" y="5291808"/>
              <a:ext cx="4051979" cy="39881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867" dirty="0">
                  <a:latin typeface="Tilda Sans" panose="020B05020202040203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Выплата кредитов и иных долгов</a:t>
              </a:r>
            </a:p>
          </p:txBody>
        </p:sp>
      </p:grpSp>
      <p:sp>
        <p:nvSpPr>
          <p:cNvPr id="52" name="Заголовок 1">
            <a:extLst>
              <a:ext uri="{FF2B5EF4-FFF2-40B4-BE49-F238E27FC236}">
                <a16:creationId xmlns:a16="http://schemas.microsoft.com/office/drawing/2014/main" xmlns="" id="{9018ABBA-2876-44A2-A49F-8C168519BE90}"/>
              </a:ext>
            </a:extLst>
          </p:cNvPr>
          <p:cNvSpPr txBox="1">
            <a:spLocks/>
          </p:cNvSpPr>
          <p:nvPr/>
        </p:nvSpPr>
        <p:spPr>
          <a:xfrm>
            <a:off x="741631" y="5864333"/>
            <a:ext cx="6598011" cy="3988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867" dirty="0">
              <a:latin typeface="Fira Sans" panose="020B0503050000020004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0D67BCAD-0A08-4E71-BE8E-D1E28C459FC3}"/>
              </a:ext>
            </a:extLst>
          </p:cNvPr>
          <p:cNvGrpSpPr/>
          <p:nvPr/>
        </p:nvGrpSpPr>
        <p:grpSpPr>
          <a:xfrm>
            <a:off x="6705924" y="2499585"/>
            <a:ext cx="5403478" cy="3425867"/>
            <a:chOff x="6649699" y="2181324"/>
            <a:chExt cx="5403478" cy="3425867"/>
          </a:xfrm>
        </p:grpSpPr>
        <p:sp>
          <p:nvSpPr>
            <p:cNvPr id="24" name="Заголовок 1">
              <a:extLst>
                <a:ext uri="{FF2B5EF4-FFF2-40B4-BE49-F238E27FC236}">
                  <a16:creationId xmlns:a16="http://schemas.microsoft.com/office/drawing/2014/main" xmlns="" id="{41EEB715-74C2-4965-8DD8-978568B4584D}"/>
                </a:ext>
              </a:extLst>
            </p:cNvPr>
            <p:cNvSpPr txBox="1">
              <a:spLocks/>
            </p:cNvSpPr>
            <p:nvPr/>
          </p:nvSpPr>
          <p:spPr>
            <a:xfrm>
              <a:off x="6920461" y="2181324"/>
              <a:ext cx="5103447" cy="400528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867" dirty="0">
                  <a:latin typeface="Tilda Sans" panose="020B05020202040203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Лимонад из автомата</a:t>
              </a:r>
            </a:p>
          </p:txBody>
        </p:sp>
        <p:sp>
          <p:nvSpPr>
            <p:cNvPr id="26" name="Заголовок 1">
              <a:extLst>
                <a:ext uri="{FF2B5EF4-FFF2-40B4-BE49-F238E27FC236}">
                  <a16:creationId xmlns:a16="http://schemas.microsoft.com/office/drawing/2014/main" xmlns="" id="{AEF1411E-C4E9-48C6-BF4C-51A06B9FC610}"/>
                </a:ext>
              </a:extLst>
            </p:cNvPr>
            <p:cNvSpPr txBox="1">
              <a:spLocks/>
            </p:cNvSpPr>
            <p:nvPr/>
          </p:nvSpPr>
          <p:spPr>
            <a:xfrm>
              <a:off x="6920461" y="2693259"/>
              <a:ext cx="4966738" cy="39881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867" dirty="0">
                  <a:latin typeface="Tilda Sans" panose="020B05020202040203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Билеты в кинотеатр</a:t>
              </a:r>
            </a:p>
          </p:txBody>
        </p:sp>
        <p:sp>
          <p:nvSpPr>
            <p:cNvPr id="31" name="Заголовок 1">
              <a:extLst>
                <a:ext uri="{FF2B5EF4-FFF2-40B4-BE49-F238E27FC236}">
                  <a16:creationId xmlns:a16="http://schemas.microsoft.com/office/drawing/2014/main" xmlns="" id="{2C9FB465-5899-40B8-9D8B-9BCE76511B18}"/>
                </a:ext>
              </a:extLst>
            </p:cNvPr>
            <p:cNvSpPr txBox="1">
              <a:spLocks/>
            </p:cNvSpPr>
            <p:nvPr/>
          </p:nvSpPr>
          <p:spPr>
            <a:xfrm>
              <a:off x="6920461" y="3231444"/>
              <a:ext cx="4770131" cy="286391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867" dirty="0">
                  <a:latin typeface="Tilda Sans" panose="020B05020202040203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Новая компьютерная игра</a:t>
              </a:r>
            </a:p>
          </p:txBody>
        </p:sp>
        <p:sp>
          <p:nvSpPr>
            <p:cNvPr id="40" name="Заголовок 1">
              <a:extLst>
                <a:ext uri="{FF2B5EF4-FFF2-40B4-BE49-F238E27FC236}">
                  <a16:creationId xmlns:a16="http://schemas.microsoft.com/office/drawing/2014/main" xmlns="" id="{F4BD4E62-0007-4F37-8B19-3C7A3041320D}"/>
                </a:ext>
              </a:extLst>
            </p:cNvPr>
            <p:cNvSpPr txBox="1">
              <a:spLocks/>
            </p:cNvSpPr>
            <p:nvPr/>
          </p:nvSpPr>
          <p:spPr>
            <a:xfrm>
              <a:off x="6920461" y="3749416"/>
              <a:ext cx="5132716" cy="39881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867" dirty="0">
                  <a:latin typeface="Tilda Sans" panose="020B05020202040203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Подписка на онлайн-сервисы</a:t>
              </a:r>
            </a:p>
          </p:txBody>
        </p:sp>
        <p:grpSp>
          <p:nvGrpSpPr>
            <p:cNvPr id="41" name="Группа 40">
              <a:extLst>
                <a:ext uri="{FF2B5EF4-FFF2-40B4-BE49-F238E27FC236}">
                  <a16:creationId xmlns:a16="http://schemas.microsoft.com/office/drawing/2014/main" xmlns="" id="{BD7ACA06-6147-422C-AE01-ADB82D1E8EDC}"/>
                </a:ext>
              </a:extLst>
            </p:cNvPr>
            <p:cNvGrpSpPr/>
            <p:nvPr/>
          </p:nvGrpSpPr>
          <p:grpSpPr>
            <a:xfrm>
              <a:off x="6649701" y="2252885"/>
              <a:ext cx="160969" cy="3066925"/>
              <a:chOff x="540033" y="2144548"/>
              <a:chExt cx="160969" cy="3066925"/>
            </a:xfrm>
            <a:solidFill>
              <a:srgbClr val="FF1168"/>
            </a:solidFill>
          </p:grpSpPr>
          <p:cxnSp>
            <p:nvCxnSpPr>
              <p:cNvPr id="42" name="Прямая соединительная линия 41">
                <a:extLst>
                  <a:ext uri="{FF2B5EF4-FFF2-40B4-BE49-F238E27FC236}">
                    <a16:creationId xmlns:a16="http://schemas.microsoft.com/office/drawing/2014/main" xmlns="" id="{138424C3-4A39-437E-AD31-5A124C1703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1477" y="2223023"/>
                <a:ext cx="0" cy="2988450"/>
              </a:xfrm>
              <a:prstGeom prst="line">
                <a:avLst/>
              </a:prstGeom>
              <a:grpFill/>
              <a:ln w="28575" cap="rnd">
                <a:solidFill>
                  <a:srgbClr val="FF1168"/>
                </a:solidFill>
                <a:prstDash val="sysDot"/>
                <a:round/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3" name="Группа 42">
                <a:extLst>
                  <a:ext uri="{FF2B5EF4-FFF2-40B4-BE49-F238E27FC236}">
                    <a16:creationId xmlns:a16="http://schemas.microsoft.com/office/drawing/2014/main" xmlns="" id="{C17C18D4-C003-42C5-8EF5-816AF41E3090}"/>
                  </a:ext>
                </a:extLst>
              </p:cNvPr>
              <p:cNvGrpSpPr/>
              <p:nvPr/>
            </p:nvGrpSpPr>
            <p:grpSpPr>
              <a:xfrm>
                <a:off x="540033" y="2144548"/>
                <a:ext cx="160969" cy="1695937"/>
                <a:chOff x="540033" y="2144548"/>
                <a:chExt cx="160969" cy="1695937"/>
              </a:xfrm>
              <a:grpFill/>
            </p:grpSpPr>
            <p:sp>
              <p:nvSpPr>
                <p:cNvPr id="44" name="Овал 43">
                  <a:extLst>
                    <a:ext uri="{FF2B5EF4-FFF2-40B4-BE49-F238E27FC236}">
                      <a16:creationId xmlns:a16="http://schemas.microsoft.com/office/drawing/2014/main" xmlns="" id="{A77965E3-4C40-4FBC-B1AC-DA6A6A8945E8}"/>
                    </a:ext>
                  </a:extLst>
                </p:cNvPr>
                <p:cNvSpPr/>
                <p:nvPr/>
              </p:nvSpPr>
              <p:spPr>
                <a:xfrm>
                  <a:off x="543003" y="2144548"/>
                  <a:ext cx="156949" cy="156949"/>
                </a:xfrm>
                <a:prstGeom prst="ellipse">
                  <a:avLst/>
                </a:prstGeom>
                <a:grpFill/>
                <a:ln>
                  <a:solidFill>
                    <a:srgbClr val="FF116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>
                    <a:solidFill>
                      <a:srgbClr val="FF1168"/>
                    </a:solidFill>
                  </a:endParaRPr>
                </a:p>
              </p:txBody>
            </p:sp>
            <p:sp>
              <p:nvSpPr>
                <p:cNvPr id="45" name="Овал 44">
                  <a:extLst>
                    <a:ext uri="{FF2B5EF4-FFF2-40B4-BE49-F238E27FC236}">
                      <a16:creationId xmlns:a16="http://schemas.microsoft.com/office/drawing/2014/main" xmlns="" id="{C4281F7D-83EE-44FE-B659-508E384B03C1}"/>
                    </a:ext>
                  </a:extLst>
                </p:cNvPr>
                <p:cNvSpPr/>
                <p:nvPr/>
              </p:nvSpPr>
              <p:spPr>
                <a:xfrm>
                  <a:off x="540033" y="3683536"/>
                  <a:ext cx="156949" cy="156949"/>
                </a:xfrm>
                <a:prstGeom prst="ellipse">
                  <a:avLst/>
                </a:prstGeom>
                <a:grpFill/>
                <a:ln>
                  <a:solidFill>
                    <a:srgbClr val="FF116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FF1168"/>
                    </a:solidFill>
                  </a:endParaRPr>
                </a:p>
              </p:txBody>
            </p:sp>
            <p:sp>
              <p:nvSpPr>
                <p:cNvPr id="46" name="Овал 45">
                  <a:extLst>
                    <a:ext uri="{FF2B5EF4-FFF2-40B4-BE49-F238E27FC236}">
                      <a16:creationId xmlns:a16="http://schemas.microsoft.com/office/drawing/2014/main" xmlns="" id="{B6C8AE7E-79D8-4F33-9BCD-DFBECDAC1E5B}"/>
                    </a:ext>
                  </a:extLst>
                </p:cNvPr>
                <p:cNvSpPr/>
                <p:nvPr/>
              </p:nvSpPr>
              <p:spPr>
                <a:xfrm>
                  <a:off x="540034" y="3187827"/>
                  <a:ext cx="156949" cy="156949"/>
                </a:xfrm>
                <a:prstGeom prst="ellipse">
                  <a:avLst/>
                </a:prstGeom>
                <a:grpFill/>
                <a:ln>
                  <a:solidFill>
                    <a:srgbClr val="FF116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FF1168"/>
                    </a:solidFill>
                  </a:endParaRPr>
                </a:p>
              </p:txBody>
            </p:sp>
            <p:sp>
              <p:nvSpPr>
                <p:cNvPr id="47" name="Овал 46">
                  <a:extLst>
                    <a:ext uri="{FF2B5EF4-FFF2-40B4-BE49-F238E27FC236}">
                      <a16:creationId xmlns:a16="http://schemas.microsoft.com/office/drawing/2014/main" xmlns="" id="{0D787A76-6108-446F-802F-4F6E2A80E08F}"/>
                    </a:ext>
                  </a:extLst>
                </p:cNvPr>
                <p:cNvSpPr/>
                <p:nvPr/>
              </p:nvSpPr>
              <p:spPr>
                <a:xfrm>
                  <a:off x="544053" y="2677230"/>
                  <a:ext cx="156949" cy="156949"/>
                </a:xfrm>
                <a:prstGeom prst="ellipse">
                  <a:avLst/>
                </a:prstGeom>
                <a:grpFill/>
                <a:ln>
                  <a:solidFill>
                    <a:srgbClr val="FF116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>
                    <a:solidFill>
                      <a:srgbClr val="FF1168"/>
                    </a:solidFill>
                  </a:endParaRPr>
                </a:p>
              </p:txBody>
            </p:sp>
          </p:grpSp>
        </p:grpSp>
        <p:sp>
          <p:nvSpPr>
            <p:cNvPr id="53" name="Овал 52">
              <a:extLst>
                <a:ext uri="{FF2B5EF4-FFF2-40B4-BE49-F238E27FC236}">
                  <a16:creationId xmlns:a16="http://schemas.microsoft.com/office/drawing/2014/main" xmlns="" id="{284B301A-1A44-44FB-8877-BF65DDBE9113}"/>
                </a:ext>
              </a:extLst>
            </p:cNvPr>
            <p:cNvSpPr/>
            <p:nvPr/>
          </p:nvSpPr>
          <p:spPr>
            <a:xfrm>
              <a:off x="6650749" y="4272554"/>
              <a:ext cx="156949" cy="156949"/>
            </a:xfrm>
            <a:prstGeom prst="ellipse">
              <a:avLst/>
            </a:prstGeom>
            <a:solidFill>
              <a:srgbClr val="FF1168"/>
            </a:solidFill>
            <a:ln>
              <a:solidFill>
                <a:srgbClr val="FF11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1168"/>
                </a:solidFill>
              </a:endParaRPr>
            </a:p>
          </p:txBody>
        </p:sp>
        <p:sp>
          <p:nvSpPr>
            <p:cNvPr id="54" name="Заголовок 1">
              <a:extLst>
                <a:ext uri="{FF2B5EF4-FFF2-40B4-BE49-F238E27FC236}">
                  <a16:creationId xmlns:a16="http://schemas.microsoft.com/office/drawing/2014/main" xmlns="" id="{49ED92E5-D842-4AF1-8598-3D24536FC8D4}"/>
                </a:ext>
              </a:extLst>
            </p:cNvPr>
            <p:cNvSpPr txBox="1">
              <a:spLocks/>
            </p:cNvSpPr>
            <p:nvPr/>
          </p:nvSpPr>
          <p:spPr>
            <a:xfrm>
              <a:off x="6920461" y="4229200"/>
              <a:ext cx="4621192" cy="39881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867" dirty="0">
                  <a:latin typeface="Tilda Sans" panose="020B05020202040203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Модные наушники</a:t>
              </a:r>
            </a:p>
          </p:txBody>
        </p:sp>
        <p:sp>
          <p:nvSpPr>
            <p:cNvPr id="55" name="Заголовок 1">
              <a:extLst>
                <a:ext uri="{FF2B5EF4-FFF2-40B4-BE49-F238E27FC236}">
                  <a16:creationId xmlns:a16="http://schemas.microsoft.com/office/drawing/2014/main" xmlns="" id="{822C7F1F-89E9-47E0-9903-2828F15CA76B}"/>
                </a:ext>
              </a:extLst>
            </p:cNvPr>
            <p:cNvSpPr txBox="1">
              <a:spLocks/>
            </p:cNvSpPr>
            <p:nvPr/>
          </p:nvSpPr>
          <p:spPr>
            <a:xfrm>
              <a:off x="6920462" y="5206663"/>
              <a:ext cx="3652504" cy="400528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1867" dirty="0">
                  <a:latin typeface="Tilda Sans" panose="020B05020202040203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Питание в кафе</a:t>
              </a:r>
            </a:p>
          </p:txBody>
        </p:sp>
        <p:sp>
          <p:nvSpPr>
            <p:cNvPr id="56" name="Заголовок 1">
              <a:extLst>
                <a:ext uri="{FF2B5EF4-FFF2-40B4-BE49-F238E27FC236}">
                  <a16:creationId xmlns:a16="http://schemas.microsoft.com/office/drawing/2014/main" xmlns="" id="{66DCE5F7-B78C-4BE8-B58F-6D6978069C73}"/>
                </a:ext>
              </a:extLst>
            </p:cNvPr>
            <p:cNvSpPr txBox="1">
              <a:spLocks/>
            </p:cNvSpPr>
            <p:nvPr/>
          </p:nvSpPr>
          <p:spPr>
            <a:xfrm>
              <a:off x="6920461" y="4714229"/>
              <a:ext cx="4168094" cy="39881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altLang="ru-RU" sz="1867" dirty="0">
                  <a:latin typeface="Tilda Sans" panose="020B0502020204020303" pitchFamily="34" charset="0"/>
                  <a:ea typeface="Lato Black" panose="020F0502020204030203" pitchFamily="34" charset="0"/>
                  <a:cs typeface="Lato Black" panose="020F0502020204030203" pitchFamily="34" charset="0"/>
                </a:rPr>
                <a:t>Шоколадные батончики</a:t>
              </a:r>
              <a:endParaRPr lang="ru-RU" sz="1867" dirty="0">
                <a:latin typeface="Tilda Sans" panose="020B0502020204020303" pitchFamily="34" charset="0"/>
                <a:ea typeface="Lato Black" panose="020F0502020204030203" pitchFamily="34" charset="0"/>
                <a:cs typeface="Lato Black" panose="020F0502020204030203" pitchFamily="34" charset="0"/>
              </a:endParaRPr>
            </a:p>
          </p:txBody>
        </p:sp>
        <p:sp>
          <p:nvSpPr>
            <p:cNvPr id="57" name="Овал 56">
              <a:extLst>
                <a:ext uri="{FF2B5EF4-FFF2-40B4-BE49-F238E27FC236}">
                  <a16:creationId xmlns:a16="http://schemas.microsoft.com/office/drawing/2014/main" xmlns="" id="{F2B93D8C-D09B-48B2-A915-E863CC9A9C14}"/>
                </a:ext>
              </a:extLst>
            </p:cNvPr>
            <p:cNvSpPr/>
            <p:nvPr/>
          </p:nvSpPr>
          <p:spPr>
            <a:xfrm>
              <a:off x="6649700" y="4794787"/>
              <a:ext cx="156949" cy="156949"/>
            </a:xfrm>
            <a:prstGeom prst="ellipse">
              <a:avLst/>
            </a:prstGeom>
            <a:solidFill>
              <a:srgbClr val="FF1168"/>
            </a:solidFill>
            <a:ln>
              <a:solidFill>
                <a:srgbClr val="FF11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1168"/>
                </a:solidFill>
              </a:endParaRPr>
            </a:p>
          </p:txBody>
        </p:sp>
        <p:sp>
          <p:nvSpPr>
            <p:cNvPr id="58" name="Овал 57">
              <a:extLst>
                <a:ext uri="{FF2B5EF4-FFF2-40B4-BE49-F238E27FC236}">
                  <a16:creationId xmlns:a16="http://schemas.microsoft.com/office/drawing/2014/main" xmlns="" id="{1F09DE73-142A-4312-AFA4-7470452DAA81}"/>
                </a:ext>
              </a:extLst>
            </p:cNvPr>
            <p:cNvSpPr/>
            <p:nvPr/>
          </p:nvSpPr>
          <p:spPr>
            <a:xfrm>
              <a:off x="6649699" y="5265709"/>
              <a:ext cx="156949" cy="156949"/>
            </a:xfrm>
            <a:prstGeom prst="ellipse">
              <a:avLst/>
            </a:prstGeom>
            <a:solidFill>
              <a:srgbClr val="FF1168"/>
            </a:solidFill>
            <a:ln>
              <a:solidFill>
                <a:srgbClr val="FF11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116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7413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Овал 26">
            <a:extLst>
              <a:ext uri="{FF2B5EF4-FFF2-40B4-BE49-F238E27FC236}">
                <a16:creationId xmlns:a16="http://schemas.microsoft.com/office/drawing/2014/main" xmlns="" id="{BA941C84-8EA3-C6EC-51AE-2835A7B69489}"/>
              </a:ext>
            </a:extLst>
          </p:cNvPr>
          <p:cNvSpPr/>
          <p:nvPr/>
        </p:nvSpPr>
        <p:spPr>
          <a:xfrm rot="10800000">
            <a:off x="-1201918" y="3629062"/>
            <a:ext cx="4323042" cy="4323042"/>
          </a:xfrm>
          <a:prstGeom prst="ellipse">
            <a:avLst/>
          </a:prstGeom>
          <a:gradFill>
            <a:gsLst>
              <a:gs pos="8000">
                <a:srgbClr val="FF1168">
                  <a:alpha val="9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xmlns="" id="{7C8D6196-0B9B-0B9E-5D37-2CF807960ED2}"/>
              </a:ext>
            </a:extLst>
          </p:cNvPr>
          <p:cNvSpPr/>
          <p:nvPr/>
        </p:nvSpPr>
        <p:spPr>
          <a:xfrm rot="6245732">
            <a:off x="6850241" y="-1710335"/>
            <a:ext cx="7260362" cy="7260362"/>
          </a:xfrm>
          <a:prstGeom prst="ellipse">
            <a:avLst/>
          </a:prstGeom>
          <a:gradFill>
            <a:gsLst>
              <a:gs pos="8000">
                <a:srgbClr val="00919B">
                  <a:alpha val="42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xmlns="" id="{D1E28941-478F-47A2-BB6F-4E014D56517D}"/>
              </a:ext>
            </a:extLst>
          </p:cNvPr>
          <p:cNvSpPr/>
          <p:nvPr/>
        </p:nvSpPr>
        <p:spPr bwMode="auto">
          <a:xfrm>
            <a:off x="558242" y="1438205"/>
            <a:ext cx="3309489" cy="2249765"/>
          </a:xfrm>
          <a:prstGeom prst="roundRect">
            <a:avLst>
              <a:gd name="adj" fmla="val 6745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>
            <a:outerShdw blurRad="165100" dist="63500" dir="2700000" algn="tl" rotWithShape="0">
              <a:srgbClr val="082E83">
                <a:alpha val="1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xmlns="" id="{8C1C4E7A-DA7C-496C-B806-C7A47A201B89}"/>
              </a:ext>
            </a:extLst>
          </p:cNvPr>
          <p:cNvSpPr/>
          <p:nvPr/>
        </p:nvSpPr>
        <p:spPr bwMode="auto">
          <a:xfrm>
            <a:off x="4436865" y="1438205"/>
            <a:ext cx="3309489" cy="2249765"/>
          </a:xfrm>
          <a:prstGeom prst="roundRect">
            <a:avLst>
              <a:gd name="adj" fmla="val 6745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>
            <a:outerShdw blurRad="165100" dist="63500" dir="2700000" algn="tl" rotWithShape="0">
              <a:srgbClr val="082E83">
                <a:alpha val="1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6" name="Прямоугольник: скругленные углы 35">
            <a:extLst>
              <a:ext uri="{FF2B5EF4-FFF2-40B4-BE49-F238E27FC236}">
                <a16:creationId xmlns:a16="http://schemas.microsoft.com/office/drawing/2014/main" xmlns="" id="{00EFB873-F996-46F3-B1D7-E7D82F5543A1}"/>
              </a:ext>
            </a:extLst>
          </p:cNvPr>
          <p:cNvSpPr/>
          <p:nvPr/>
        </p:nvSpPr>
        <p:spPr bwMode="auto">
          <a:xfrm>
            <a:off x="8305149" y="1438205"/>
            <a:ext cx="3309489" cy="2249765"/>
          </a:xfrm>
          <a:prstGeom prst="roundRect">
            <a:avLst>
              <a:gd name="adj" fmla="val 6745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>
            <a:outerShdw blurRad="165100" dist="63500" dir="2700000" algn="tl" rotWithShape="0">
              <a:srgbClr val="082E83">
                <a:alpha val="1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xmlns="" id="{B261CAED-FA8A-4322-BD3C-45E102E60221}"/>
              </a:ext>
            </a:extLst>
          </p:cNvPr>
          <p:cNvSpPr/>
          <p:nvPr/>
        </p:nvSpPr>
        <p:spPr bwMode="auto">
          <a:xfrm>
            <a:off x="558242" y="4073621"/>
            <a:ext cx="3309489" cy="2249765"/>
          </a:xfrm>
          <a:prstGeom prst="roundRect">
            <a:avLst>
              <a:gd name="adj" fmla="val 6745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>
            <a:outerShdw blurRad="165100" dist="63500" dir="2700000" algn="tl" rotWithShape="0">
              <a:srgbClr val="082E83">
                <a:alpha val="1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" name="Прямоугольник: скругленные углы 39">
            <a:extLst>
              <a:ext uri="{FF2B5EF4-FFF2-40B4-BE49-F238E27FC236}">
                <a16:creationId xmlns:a16="http://schemas.microsoft.com/office/drawing/2014/main" xmlns="" id="{4E82BEAB-C065-49AF-A1AC-86EA35751C3C}"/>
              </a:ext>
            </a:extLst>
          </p:cNvPr>
          <p:cNvSpPr/>
          <p:nvPr/>
        </p:nvSpPr>
        <p:spPr bwMode="auto">
          <a:xfrm>
            <a:off x="4436865" y="4073621"/>
            <a:ext cx="3309489" cy="2249765"/>
          </a:xfrm>
          <a:prstGeom prst="roundRect">
            <a:avLst>
              <a:gd name="adj" fmla="val 6745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>
            <a:outerShdw blurRad="165100" dist="63500" dir="2700000" algn="tl" rotWithShape="0">
              <a:srgbClr val="082E83">
                <a:alpha val="1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Прямоугольник: скругленные углы 40">
            <a:extLst>
              <a:ext uri="{FF2B5EF4-FFF2-40B4-BE49-F238E27FC236}">
                <a16:creationId xmlns:a16="http://schemas.microsoft.com/office/drawing/2014/main" xmlns="" id="{3A6D0A1D-5EEB-44BE-867C-3DCB07CFE58A}"/>
              </a:ext>
            </a:extLst>
          </p:cNvPr>
          <p:cNvSpPr/>
          <p:nvPr/>
        </p:nvSpPr>
        <p:spPr bwMode="auto">
          <a:xfrm>
            <a:off x="8305149" y="4073621"/>
            <a:ext cx="3309489" cy="2249765"/>
          </a:xfrm>
          <a:prstGeom prst="roundRect">
            <a:avLst>
              <a:gd name="adj" fmla="val 6745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>
            <a:outerShdw blurRad="165100" dist="63500" dir="2700000" algn="tl" rotWithShape="0">
              <a:srgbClr val="082E83">
                <a:alpha val="1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: скругленные углы 1">
            <a:extLst>
              <a:ext uri="{FF2B5EF4-FFF2-40B4-BE49-F238E27FC236}">
                <a16:creationId xmlns:a16="http://schemas.microsoft.com/office/drawing/2014/main" xmlns="" id="{89218462-15CC-F510-78EC-3E90AE13D530}"/>
              </a:ext>
            </a:extLst>
          </p:cNvPr>
          <p:cNvSpPr/>
          <p:nvPr/>
        </p:nvSpPr>
        <p:spPr>
          <a:xfrm>
            <a:off x="1705041" y="1627801"/>
            <a:ext cx="1015891" cy="1015893"/>
          </a:xfrm>
          <a:prstGeom prst="roundRect">
            <a:avLst>
              <a:gd name="adj" fmla="val 13686"/>
            </a:avLst>
          </a:prstGeom>
          <a:gradFill flip="none" rotWithShape="1">
            <a:gsLst>
              <a:gs pos="21000">
                <a:srgbClr val="00919B"/>
              </a:gs>
              <a:gs pos="100000">
                <a:srgbClr val="3DD3DA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: скругленные углы 1">
            <a:extLst>
              <a:ext uri="{FF2B5EF4-FFF2-40B4-BE49-F238E27FC236}">
                <a16:creationId xmlns:a16="http://schemas.microsoft.com/office/drawing/2014/main" xmlns="" id="{BC4921F6-AF06-A6E7-29EF-6E0708277EA6}"/>
              </a:ext>
            </a:extLst>
          </p:cNvPr>
          <p:cNvSpPr/>
          <p:nvPr/>
        </p:nvSpPr>
        <p:spPr>
          <a:xfrm>
            <a:off x="5583664" y="1627801"/>
            <a:ext cx="1015891" cy="1015893"/>
          </a:xfrm>
          <a:prstGeom prst="roundRect">
            <a:avLst>
              <a:gd name="adj" fmla="val 13686"/>
            </a:avLst>
          </a:prstGeom>
          <a:gradFill flip="none" rotWithShape="1">
            <a:gsLst>
              <a:gs pos="21000">
                <a:srgbClr val="00919B"/>
              </a:gs>
              <a:gs pos="100000">
                <a:srgbClr val="3DD3DA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: скругленные углы 1">
            <a:extLst>
              <a:ext uri="{FF2B5EF4-FFF2-40B4-BE49-F238E27FC236}">
                <a16:creationId xmlns:a16="http://schemas.microsoft.com/office/drawing/2014/main" xmlns="" id="{459F2FE2-DFEE-FCA0-03B2-86017D7C48F8}"/>
              </a:ext>
            </a:extLst>
          </p:cNvPr>
          <p:cNvSpPr/>
          <p:nvPr/>
        </p:nvSpPr>
        <p:spPr>
          <a:xfrm>
            <a:off x="9451948" y="1627801"/>
            <a:ext cx="1015891" cy="1015893"/>
          </a:xfrm>
          <a:prstGeom prst="roundRect">
            <a:avLst>
              <a:gd name="adj" fmla="val 13686"/>
            </a:avLst>
          </a:prstGeom>
          <a:gradFill flip="none" rotWithShape="1">
            <a:gsLst>
              <a:gs pos="21000">
                <a:srgbClr val="00919B"/>
              </a:gs>
              <a:gs pos="100000">
                <a:srgbClr val="3DD3DA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: скругленные углы 1">
            <a:extLst>
              <a:ext uri="{FF2B5EF4-FFF2-40B4-BE49-F238E27FC236}">
                <a16:creationId xmlns:a16="http://schemas.microsoft.com/office/drawing/2014/main" xmlns="" id="{89BF9F79-E6B0-D3E6-18B2-CC7E86A989AA}"/>
              </a:ext>
            </a:extLst>
          </p:cNvPr>
          <p:cNvSpPr/>
          <p:nvPr/>
        </p:nvSpPr>
        <p:spPr>
          <a:xfrm>
            <a:off x="1705041" y="4263072"/>
            <a:ext cx="1015891" cy="1015893"/>
          </a:xfrm>
          <a:prstGeom prst="roundRect">
            <a:avLst>
              <a:gd name="adj" fmla="val 13686"/>
            </a:avLst>
          </a:prstGeom>
          <a:gradFill flip="none" rotWithShape="1">
            <a:gsLst>
              <a:gs pos="21000">
                <a:srgbClr val="00919B"/>
              </a:gs>
              <a:gs pos="100000">
                <a:srgbClr val="3DD3DA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: скругленные углы 1">
            <a:extLst>
              <a:ext uri="{FF2B5EF4-FFF2-40B4-BE49-F238E27FC236}">
                <a16:creationId xmlns:a16="http://schemas.microsoft.com/office/drawing/2014/main" xmlns="" id="{F34B5FF4-3BD0-143D-7939-1CC671EB23F5}"/>
              </a:ext>
            </a:extLst>
          </p:cNvPr>
          <p:cNvSpPr/>
          <p:nvPr/>
        </p:nvSpPr>
        <p:spPr>
          <a:xfrm>
            <a:off x="5583664" y="4263072"/>
            <a:ext cx="1015891" cy="1015893"/>
          </a:xfrm>
          <a:prstGeom prst="roundRect">
            <a:avLst>
              <a:gd name="adj" fmla="val 13686"/>
            </a:avLst>
          </a:prstGeom>
          <a:gradFill flip="none" rotWithShape="1">
            <a:gsLst>
              <a:gs pos="21000">
                <a:srgbClr val="00919B"/>
              </a:gs>
              <a:gs pos="100000">
                <a:srgbClr val="3DD3DA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: скругленные углы 1">
            <a:extLst>
              <a:ext uri="{FF2B5EF4-FFF2-40B4-BE49-F238E27FC236}">
                <a16:creationId xmlns:a16="http://schemas.microsoft.com/office/drawing/2014/main" xmlns="" id="{9A0F8B58-8E3F-1B1C-1AB5-0B5E90D2E124}"/>
              </a:ext>
            </a:extLst>
          </p:cNvPr>
          <p:cNvSpPr/>
          <p:nvPr/>
        </p:nvSpPr>
        <p:spPr>
          <a:xfrm>
            <a:off x="9451948" y="4263072"/>
            <a:ext cx="1015891" cy="1015893"/>
          </a:xfrm>
          <a:prstGeom prst="roundRect">
            <a:avLst>
              <a:gd name="adj" fmla="val 13686"/>
            </a:avLst>
          </a:prstGeom>
          <a:gradFill flip="none" rotWithShape="1">
            <a:gsLst>
              <a:gs pos="21000">
                <a:srgbClr val="00919B"/>
              </a:gs>
              <a:gs pos="100000">
                <a:srgbClr val="3DD3DA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83117" y="1805878"/>
            <a:ext cx="659739" cy="6597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64787" y="1808925"/>
            <a:ext cx="653644" cy="6536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80832" y="4438864"/>
            <a:ext cx="664309" cy="6643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 contras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81267" y="1757121"/>
            <a:ext cx="757252" cy="757252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xmlns="" id="{3994F7D0-D8F2-06D1-4914-76DC8FD539B8}"/>
              </a:ext>
            </a:extLst>
          </p:cNvPr>
          <p:cNvSpPr/>
          <p:nvPr/>
        </p:nvSpPr>
        <p:spPr>
          <a:xfrm>
            <a:off x="455173" y="559632"/>
            <a:ext cx="8609749" cy="633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ru-RU" sz="4800" b="1" dirty="0">
                <a:latin typeface="Tilda Sans Extra Bold" panose="020B0802020204020303" pitchFamily="34" charset="0"/>
                <a:ea typeface="Fira Sans SemiBold" panose="020B0603050000020004" pitchFamily="34" charset="0"/>
              </a:rPr>
              <a:t>На что семья тратит деньги?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174B7FC6-1D51-4DF1-AF8A-07AA23136664}"/>
              </a:ext>
            </a:extLst>
          </p:cNvPr>
          <p:cNvSpPr txBox="1"/>
          <p:nvPr/>
        </p:nvSpPr>
        <p:spPr>
          <a:xfrm>
            <a:off x="1241860" y="2952288"/>
            <a:ext cx="1942252" cy="390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ru-RU" sz="2400" dirty="0">
                <a:latin typeface="Tilda Sans" panose="020B0502020204020303" pitchFamily="34" charset="0"/>
                <a:cs typeface="Arial" panose="020B0604020202020204" pitchFamily="34" charset="0"/>
              </a:rPr>
              <a:t>Продукты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174B7FC6-1D51-4DF1-AF8A-07AA23136664}"/>
              </a:ext>
            </a:extLst>
          </p:cNvPr>
          <p:cNvSpPr txBox="1"/>
          <p:nvPr/>
        </p:nvSpPr>
        <p:spPr>
          <a:xfrm>
            <a:off x="5386650" y="2952288"/>
            <a:ext cx="1409918" cy="390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ru-RU" sz="2400" dirty="0">
                <a:latin typeface="Tilda Sans" panose="020B0502020204020303" pitchFamily="34" charset="0"/>
                <a:cs typeface="Arial" panose="020B0604020202020204" pitchFamily="34" charset="0"/>
              </a:rPr>
              <a:t>Одежда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174B7FC6-1D51-4DF1-AF8A-07AA23136664}"/>
              </a:ext>
            </a:extLst>
          </p:cNvPr>
          <p:cNvSpPr txBox="1"/>
          <p:nvPr/>
        </p:nvSpPr>
        <p:spPr>
          <a:xfrm>
            <a:off x="8946401" y="2952288"/>
            <a:ext cx="2026985" cy="390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ru-RU" sz="2400" dirty="0">
                <a:latin typeface="Tilda Sans" panose="020B0502020204020303" pitchFamily="34" charset="0"/>
                <a:cs typeface="Arial" panose="020B0604020202020204" pitchFamily="34" charset="0"/>
              </a:rPr>
              <a:t>Транспорт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174B7FC6-1D51-4DF1-AF8A-07AA23136664}"/>
              </a:ext>
            </a:extLst>
          </p:cNvPr>
          <p:cNvSpPr txBox="1"/>
          <p:nvPr/>
        </p:nvSpPr>
        <p:spPr>
          <a:xfrm>
            <a:off x="5164978" y="5649780"/>
            <a:ext cx="1853262" cy="390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ru-RU" sz="2400" dirty="0">
                <a:latin typeface="Tilda Sans" panose="020B0502020204020303" pitchFamily="34" charset="0"/>
                <a:cs typeface="Arial" panose="020B0604020202020204" pitchFamily="34" charset="0"/>
              </a:rPr>
              <a:t>Лекарства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174B7FC6-1D51-4DF1-AF8A-07AA23136664}"/>
              </a:ext>
            </a:extLst>
          </p:cNvPr>
          <p:cNvSpPr txBox="1"/>
          <p:nvPr/>
        </p:nvSpPr>
        <p:spPr>
          <a:xfrm>
            <a:off x="8368096" y="5502047"/>
            <a:ext cx="3183594" cy="686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ru-RU" sz="2400" dirty="0">
                <a:latin typeface="Tilda Sans" panose="020B0502020204020303" pitchFamily="34" charset="0"/>
                <a:cs typeface="Arial" panose="020B0604020202020204" pitchFamily="34" charset="0"/>
              </a:rPr>
              <a:t>Оплата </a:t>
            </a:r>
          </a:p>
          <a:p>
            <a:pPr algn="ctr">
              <a:lnSpc>
                <a:spcPct val="80000"/>
              </a:lnSpc>
            </a:pPr>
            <a:r>
              <a:rPr kumimoji="1" lang="ru-RU" sz="2400" dirty="0">
                <a:latin typeface="Tilda Sans" panose="020B0502020204020303" pitchFamily="34" charset="0"/>
                <a:cs typeface="Arial" panose="020B0604020202020204" pitchFamily="34" charset="0"/>
              </a:rPr>
              <a:t>коммунальных услуг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174B7FC6-1D51-4DF1-AF8A-07AA23136664}"/>
              </a:ext>
            </a:extLst>
          </p:cNvPr>
          <p:cNvSpPr txBox="1"/>
          <p:nvPr/>
        </p:nvSpPr>
        <p:spPr>
          <a:xfrm>
            <a:off x="1201783" y="5649780"/>
            <a:ext cx="2011680" cy="390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ru-RU" sz="2400" dirty="0">
                <a:latin typeface="Tilda Sans" panose="020B0502020204020303" pitchFamily="34" charset="0"/>
                <a:cs typeface="Arial" panose="020B0604020202020204" pitchFamily="34" charset="0"/>
              </a:rPr>
              <a:t>Развлечения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B25524C-10B3-42C2-B45B-57810FF462F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5713818" y="4436024"/>
            <a:ext cx="755582" cy="66998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9E83EB47-4036-429B-B65F-197BBB1BBE8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9632349" y="4384037"/>
            <a:ext cx="678819" cy="732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288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>
            <a:extLst>
              <a:ext uri="{FF2B5EF4-FFF2-40B4-BE49-F238E27FC236}">
                <a16:creationId xmlns:a16="http://schemas.microsoft.com/office/drawing/2014/main" xmlns="" id="{DB74C7C3-3F42-4C67-864B-F538A4CFCC24}"/>
              </a:ext>
            </a:extLst>
          </p:cNvPr>
          <p:cNvSpPr/>
          <p:nvPr/>
        </p:nvSpPr>
        <p:spPr>
          <a:xfrm rot="10800000">
            <a:off x="6755326" y="1310935"/>
            <a:ext cx="7260362" cy="7260362"/>
          </a:xfrm>
          <a:prstGeom prst="ellipse">
            <a:avLst/>
          </a:prstGeom>
          <a:gradFill>
            <a:gsLst>
              <a:gs pos="8000">
                <a:srgbClr val="00919B">
                  <a:alpha val="42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06FC9C49-5DBC-445B-A0F7-B07876A5537B}"/>
              </a:ext>
            </a:extLst>
          </p:cNvPr>
          <p:cNvSpPr/>
          <p:nvPr/>
        </p:nvSpPr>
        <p:spPr>
          <a:xfrm rot="20670602">
            <a:off x="5958041" y="-1458936"/>
            <a:ext cx="4323042" cy="4323042"/>
          </a:xfrm>
          <a:prstGeom prst="ellipse">
            <a:avLst/>
          </a:prstGeom>
          <a:gradFill>
            <a:gsLst>
              <a:gs pos="8000">
                <a:srgbClr val="FF1168">
                  <a:alpha val="9000"/>
                </a:srgbClr>
              </a:gs>
              <a:gs pos="100000">
                <a:schemeClr val="bg1">
                  <a:alpha val="18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8" name="Picture 8" descr="Голубая игрушечная машина икона мультфильма Детский транспорт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7547">
            <a:off x="6032051" y="1715878"/>
            <a:ext cx="2555394" cy="1481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Красочный кекс украшен конфетами и конфетами.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86217">
            <a:off x="6158001" y="3570476"/>
            <a:ext cx="2559168" cy="255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Google Shape;156;p4">
            <a:extLst>
              <a:ext uri="{FF2B5EF4-FFF2-40B4-BE49-F238E27FC236}">
                <a16:creationId xmlns:a16="http://schemas.microsoft.com/office/drawing/2014/main" xmlns="" id="{D9B0CAE9-9A89-4072-B4CD-D1D063F577F6}"/>
              </a:ext>
            </a:extLst>
          </p:cNvPr>
          <p:cNvSpPr txBox="1"/>
          <p:nvPr/>
        </p:nvSpPr>
        <p:spPr>
          <a:xfrm>
            <a:off x="1130367" y="3020333"/>
            <a:ext cx="5050056" cy="2214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rgbClr val="00919B"/>
              </a:buClr>
              <a:buSzPts val="2400"/>
            </a:pPr>
            <a:r>
              <a:rPr lang="ru-RU" sz="22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Каким образом Ёжик и </a:t>
            </a:r>
            <a:r>
              <a:rPr lang="ru-RU" sz="2200" dirty="0" err="1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Крош</a:t>
            </a:r>
            <a:r>
              <a:rPr lang="ru-RU" sz="22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 получили денежные средства на лимонад?</a:t>
            </a:r>
            <a:br>
              <a:rPr lang="ru-RU" sz="22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</a:br>
            <a:endParaRPr lang="ru-RU" sz="2200" dirty="0">
              <a:latin typeface="Tilda Sans" panose="020B0502020204020303" pitchFamily="34" charset="0"/>
              <a:ea typeface="Arial"/>
              <a:cs typeface="Arial"/>
              <a:sym typeface="Jost Medium"/>
            </a:endParaRP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rgbClr val="00919B"/>
              </a:buClr>
              <a:buSzPts val="2400"/>
            </a:pPr>
            <a:r>
              <a:rPr lang="ru-RU" sz="2200" b="0" i="0" u="none" strike="noStrike" cap="none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Почему у Кроша закончились деньги?</a:t>
            </a:r>
            <a:br>
              <a:rPr lang="ru-RU" sz="2200" b="0" i="0" u="none" strike="noStrike" cap="none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</a:br>
            <a:endParaRPr lang="ru-RU" sz="2200" b="0" i="0" u="none" strike="noStrike" cap="none" dirty="0">
              <a:latin typeface="Tilda Sans" panose="020B0502020204020303" pitchFamily="34" charset="0"/>
              <a:ea typeface="Arial"/>
              <a:cs typeface="Arial"/>
              <a:sym typeface="Jost Medium"/>
            </a:endParaRPr>
          </a:p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>
                <a:srgbClr val="00919B"/>
              </a:buClr>
              <a:buSzPts val="2400"/>
            </a:pPr>
            <a:r>
              <a:rPr lang="ru-RU" sz="2200" dirty="0">
                <a:latin typeface="Tilda Sans" panose="020B0502020204020303" pitchFamily="34" charset="0"/>
                <a:ea typeface="Arial"/>
                <a:cs typeface="Arial"/>
                <a:sym typeface="Jost Medium"/>
              </a:rPr>
              <a:t>Как бы вы поступили на месте Кроша?</a:t>
            </a:r>
            <a:endParaRPr sz="2200" b="0" i="0" u="none" strike="noStrike" cap="none" dirty="0">
              <a:latin typeface="Tilda Sans" panose="020B0502020204020303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62;p4">
            <a:extLst>
              <a:ext uri="{FF2B5EF4-FFF2-40B4-BE49-F238E27FC236}">
                <a16:creationId xmlns:a16="http://schemas.microsoft.com/office/drawing/2014/main" xmlns="" id="{C641C5D2-1D50-4585-8DEB-B3FACB738B44}"/>
              </a:ext>
            </a:extLst>
          </p:cNvPr>
          <p:cNvSpPr txBox="1"/>
          <p:nvPr/>
        </p:nvSpPr>
        <p:spPr>
          <a:xfrm>
            <a:off x="8375614" y="4141573"/>
            <a:ext cx="2156924" cy="147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650E2"/>
              </a:buClr>
              <a:buSzPts val="2400"/>
              <a:buFont typeface="Jost Black"/>
              <a:buNone/>
            </a:pPr>
            <a:r>
              <a:rPr lang="ru-RU" sz="2400" b="1" i="0" u="none" strike="noStrike" cap="none" dirty="0">
                <a:solidFill>
                  <a:schemeClr val="bg1"/>
                </a:solidFill>
                <a:latin typeface="Tilda Sans Medium" panose="020B0502020204020303" pitchFamily="34" charset="0"/>
                <a:ea typeface="Jost Black"/>
                <a:cs typeface="Jost Black"/>
                <a:sym typeface="Jost Black"/>
              </a:rPr>
              <a:t>Жизненная цель</a:t>
            </a:r>
            <a:endParaRPr sz="2400" b="0" i="0" u="none" strike="noStrike" cap="none" dirty="0">
              <a:solidFill>
                <a:schemeClr val="bg1"/>
              </a:solidFill>
              <a:latin typeface="Tilda Sans Medium" panose="020B0502020204020303" pitchFamily="34" charset="0"/>
              <a:ea typeface="Arial"/>
              <a:cs typeface="Arial"/>
              <a:sym typeface="Arial"/>
            </a:endParaRPr>
          </a:p>
        </p:txBody>
      </p:sp>
      <p:pic>
        <p:nvPicPr>
          <p:cNvPr id="5124" name="Picture 4" descr="Торговые автоматы в красный и синий цвет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4141" y="949540"/>
            <a:ext cx="3256716" cy="5336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7759904A-FEC0-461C-9614-CD694E800030}"/>
              </a:ext>
            </a:extLst>
          </p:cNvPr>
          <p:cNvSpPr/>
          <p:nvPr/>
        </p:nvSpPr>
        <p:spPr>
          <a:xfrm>
            <a:off x="554435" y="3083815"/>
            <a:ext cx="508501" cy="508501"/>
          </a:xfrm>
          <a:prstGeom prst="ellipse">
            <a:avLst/>
          </a:prstGeom>
          <a:solidFill>
            <a:srgbClr val="FF1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Semibold" panose="020B0602020204020303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xmlns="" id="{5B9AB724-3D4E-4F3E-A6C0-BC0E9414E118}"/>
              </a:ext>
            </a:extLst>
          </p:cNvPr>
          <p:cNvSpPr/>
          <p:nvPr/>
        </p:nvSpPr>
        <p:spPr>
          <a:xfrm>
            <a:off x="554435" y="4009058"/>
            <a:ext cx="508501" cy="508501"/>
          </a:xfrm>
          <a:prstGeom prst="ellipse">
            <a:avLst/>
          </a:prstGeom>
          <a:solidFill>
            <a:srgbClr val="FF1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Semibold" panose="020B0602020204020303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FFF6FE28-2F06-488C-9364-ED2DE5A48EE2}"/>
              </a:ext>
            </a:extLst>
          </p:cNvPr>
          <p:cNvSpPr/>
          <p:nvPr/>
        </p:nvSpPr>
        <p:spPr>
          <a:xfrm>
            <a:off x="554435" y="4747595"/>
            <a:ext cx="508501" cy="508501"/>
          </a:xfrm>
          <a:prstGeom prst="ellipse">
            <a:avLst/>
          </a:prstGeom>
          <a:solidFill>
            <a:srgbClr val="FF1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lda Sans Semibold" panose="020B0602020204020303" pitchFamily="34" charset="0"/>
                <a:ea typeface="+mn-ea"/>
                <a:cs typeface="+mn-cs"/>
              </a:rPr>
              <a:t>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A29F37A-2F36-42F2-A383-8DB1AB3169C9}"/>
              </a:ext>
            </a:extLst>
          </p:cNvPr>
          <p:cNvSpPr txBox="1"/>
          <p:nvPr/>
        </p:nvSpPr>
        <p:spPr>
          <a:xfrm>
            <a:off x="390570" y="811975"/>
            <a:ext cx="7098801" cy="1150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</a:pPr>
            <a:r>
              <a:rPr lang="ru-RU" sz="4800" b="1" dirty="0">
                <a:latin typeface="Tilda Sans Extra Bold" panose="020B0802020204020303" pitchFamily="34" charset="0"/>
              </a:rPr>
              <a:t>Обсудим Мультфильм «Лимонадный </a:t>
            </a:r>
            <a:r>
              <a:rPr lang="ru-RU" sz="4800" b="1" dirty="0" err="1">
                <a:latin typeface="Tilda Sans Extra Bold" panose="020B0802020204020303" pitchFamily="34" charset="0"/>
              </a:rPr>
              <a:t>Крош</a:t>
            </a:r>
            <a:r>
              <a:rPr lang="ru-RU" sz="4800" b="1" dirty="0">
                <a:latin typeface="Tilda Sans Extra Bold" panose="020B0802020204020303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9919903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21000">
              <a:srgbClr val="00919B"/>
            </a:gs>
            <a:gs pos="100000">
              <a:srgbClr val="3DD3DA"/>
            </a:gs>
          </a:gsLst>
          <a:lin ang="18900000" scaled="1"/>
        </a:gra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100000">
              <a:srgbClr val="3DD3DA"/>
            </a:gs>
            <a:gs pos="21000">
              <a:srgbClr val="00919B"/>
            </a:gs>
          </a:gsLst>
          <a:lin ang="18900000" scaled="1"/>
        </a:gradFill>
        <a:ln>
          <a:noFill/>
        </a:ln>
      </a:spPr>
      <a:bodyPr spcFirstLastPara="1" wrap="square" lIns="91425" tIns="45700" rIns="91425" bIns="45700" anchor="ctr" anchorCtr="0">
        <a:noAutofit/>
      </a:bodyPr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1" i="0" u="none" strike="noStrike" kern="1200" cap="none" spc="0" normalizeH="0" baseline="0" noProof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Tilda Sans Extra Bold" panose="020B0802020204020303" pitchFamily="34" charset="0"/>
            <a:ea typeface="Tilda Sans Extra Bold" panose="020B0802020204020303" pitchFamily="34" charset="0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2715</TotalTime>
  <Words>562</Words>
  <Application>Microsoft Office PowerPoint</Application>
  <PresentationFormat>Широкоэкранный</PresentationFormat>
  <Paragraphs>124</Paragraphs>
  <Slides>15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19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37" baseType="lpstr">
      <vt:lpstr>a_FuturaOrto</vt:lpstr>
      <vt:lpstr>Arial</vt:lpstr>
      <vt:lpstr>Calibri</vt:lpstr>
      <vt:lpstr>Calibri Light</vt:lpstr>
      <vt:lpstr>Fira Sans</vt:lpstr>
      <vt:lpstr>Fira Sans Medium</vt:lpstr>
      <vt:lpstr>Fira Sans SemiBold</vt:lpstr>
      <vt:lpstr>Helvetica Neue Medium</vt:lpstr>
      <vt:lpstr>Jost Black</vt:lpstr>
      <vt:lpstr>Jost Medium</vt:lpstr>
      <vt:lpstr>Lato Black</vt:lpstr>
      <vt:lpstr>Tilda Sans</vt:lpstr>
      <vt:lpstr>Tilda Sans Black</vt:lpstr>
      <vt:lpstr>Tilda Sans Bold</vt:lpstr>
      <vt:lpstr>Tilda Sans Extra Bold</vt:lpstr>
      <vt:lpstr>Tilda Sans Medium</vt:lpstr>
      <vt:lpstr>Tilda Sans Semibold</vt:lpstr>
      <vt:lpstr>Times Roman</vt:lpstr>
      <vt:lpstr>Trebuchet MS</vt:lpstr>
      <vt:lpstr>Тема Office</vt:lpstr>
      <vt:lpstr>1_Тема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Муравьева Анастасия Игоревна</cp:lastModifiedBy>
  <cp:revision>164</cp:revision>
  <cp:lastPrinted>2025-03-27T14:59:55Z</cp:lastPrinted>
  <dcterms:created xsi:type="dcterms:W3CDTF">2023-07-17T12:30:55Z</dcterms:created>
  <dcterms:modified xsi:type="dcterms:W3CDTF">2025-04-22T10:08:46Z</dcterms:modified>
</cp:coreProperties>
</file>