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4" r:id="rId1"/>
  </p:sldMasterIdLst>
  <p:notesMasterIdLst>
    <p:notesMasterId r:id="rId22"/>
  </p:notesMasterIdLst>
  <p:sldIdLst>
    <p:sldId id="256" r:id="rId2"/>
    <p:sldId id="257" r:id="rId3"/>
    <p:sldId id="258" r:id="rId4"/>
    <p:sldId id="273" r:id="rId5"/>
    <p:sldId id="268" r:id="rId6"/>
    <p:sldId id="274" r:id="rId7"/>
    <p:sldId id="259" r:id="rId8"/>
    <p:sldId id="265" r:id="rId9"/>
    <p:sldId id="266" r:id="rId10"/>
    <p:sldId id="267" r:id="rId11"/>
    <p:sldId id="264" r:id="rId12"/>
    <p:sldId id="260" r:id="rId13"/>
    <p:sldId id="261" r:id="rId14"/>
    <p:sldId id="275" r:id="rId15"/>
    <p:sldId id="271" r:id="rId16"/>
    <p:sldId id="262" r:id="rId17"/>
    <p:sldId id="270" r:id="rId18"/>
    <p:sldId id="263" r:id="rId19"/>
    <p:sldId id="272" r:id="rId20"/>
    <p:sldId id="269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5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39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-486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>
        <c:manualLayout>
          <c:layoutTarget val="inner"/>
          <c:xMode val="edge"/>
          <c:yMode val="edge"/>
          <c:x val="2.7332106574245459E-2"/>
          <c:y val="0.23901709721682246"/>
          <c:w val="0.2696270716107802"/>
          <c:h val="0.5194453264230698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дефицит/профицит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3261.5</c:v>
                </c:pt>
                <c:pt idx="1">
                  <c:v>3633.4</c:v>
                </c:pt>
                <c:pt idx="2" formatCode="General">
                  <c:v>-372</c:v>
                </c:pt>
                <c:pt idx="3" formatCode="General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3283271614354817"/>
          <c:y val="2.8197735292433586E-3"/>
          <c:w val="0.2666566422686536"/>
          <c:h val="0.3476277266319151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2023</a:t>
            </a:r>
            <a:endParaRPr lang="ru-RU" b="1" dirty="0">
              <a:latin typeface="Arial" pitchFamily="34" charset="0"/>
              <a:cs typeface="Arial" pitchFamily="34" charset="0"/>
            </a:endParaRPr>
          </a:p>
        </c:rich>
      </c:tx>
      <c:layout>
        <c:manualLayout>
          <c:xMode val="edge"/>
          <c:yMode val="edge"/>
          <c:x val="0.19793344034660593"/>
          <c:y val="1.122194623892495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3633263238013457"/>
          <c:y val="0.18091662388483751"/>
          <c:w val="0.52041569289467648"/>
          <c:h val="0.785417537398387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доходы</c:v>
                </c:pt>
                <c:pt idx="1">
                  <c:v>расходы</c:v>
                </c:pt>
                <c:pt idx="2">
                  <c:v>деф проф</c:v>
                </c:pt>
                <c:pt idx="3">
                  <c:v>Кв. 4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3444</c:v>
                </c:pt>
                <c:pt idx="1">
                  <c:v>3732</c:v>
                </c:pt>
                <c:pt idx="2" formatCode="General">
                  <c:v>-288</c:v>
                </c:pt>
                <c:pt idx="3" formatCode="General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613DF0-275E-4B07-A372-7842E52C84AE}" type="doc">
      <dgm:prSet loTypeId="urn:microsoft.com/office/officeart/2008/layout/AlternatingPictureBlocks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0CB81704-7CAE-4B71-A61C-51A1BF16273F}">
      <dgm:prSet phldrT="[Текст]"/>
      <dgm:spPr/>
      <dgm:t>
        <a:bodyPr/>
        <a:lstStyle/>
        <a:p>
          <a:r>
            <a:rPr lang="ru-RU" dirty="0" smtClean="0"/>
            <a:t>Развлечения и другие необязательные платы</a:t>
          </a:r>
          <a:endParaRPr lang="ru-RU" dirty="0"/>
        </a:p>
      </dgm:t>
    </dgm:pt>
    <dgm:pt modelId="{012CA698-2B67-48EA-A402-1618DB8746ED}" type="parTrans" cxnId="{DAA91257-D9E4-4980-96DC-EF15A8A39333}">
      <dgm:prSet/>
      <dgm:spPr/>
      <dgm:t>
        <a:bodyPr/>
        <a:lstStyle/>
        <a:p>
          <a:endParaRPr lang="ru-RU"/>
        </a:p>
      </dgm:t>
    </dgm:pt>
    <dgm:pt modelId="{8ABC57F3-BCD8-433D-BA5D-23722B81416A}" type="sibTrans" cxnId="{DAA91257-D9E4-4980-96DC-EF15A8A39333}">
      <dgm:prSet/>
      <dgm:spPr/>
      <dgm:t>
        <a:bodyPr/>
        <a:lstStyle/>
        <a:p>
          <a:endParaRPr lang="ru-RU"/>
        </a:p>
      </dgm:t>
    </dgm:pt>
    <dgm:pt modelId="{F94BE0F4-4E77-4D90-A4E6-03F0FB3D3503}">
      <dgm:prSet phldrT="[Текст]"/>
      <dgm:spPr/>
      <dgm:t>
        <a:bodyPr/>
        <a:lstStyle/>
        <a:p>
          <a:r>
            <a:rPr lang="ru-RU" dirty="0" smtClean="0"/>
            <a:t>Оплата жилья, счетов ЖКХ, покупка продуктов</a:t>
          </a:r>
          <a:endParaRPr lang="ru-RU" dirty="0"/>
        </a:p>
      </dgm:t>
    </dgm:pt>
    <dgm:pt modelId="{0F55167D-27B9-4703-87B3-E2345B257F96}" type="parTrans" cxnId="{B60BF06C-9753-4BD1-BFB7-19E427637008}">
      <dgm:prSet/>
      <dgm:spPr/>
      <dgm:t>
        <a:bodyPr/>
        <a:lstStyle/>
        <a:p>
          <a:endParaRPr lang="ru-RU"/>
        </a:p>
      </dgm:t>
    </dgm:pt>
    <dgm:pt modelId="{B3BB0CDD-9A40-43BE-BCAE-0B9FDB7CED16}" type="sibTrans" cxnId="{B60BF06C-9753-4BD1-BFB7-19E427637008}">
      <dgm:prSet/>
      <dgm:spPr/>
      <dgm:t>
        <a:bodyPr/>
        <a:lstStyle/>
        <a:p>
          <a:endParaRPr lang="ru-RU"/>
        </a:p>
      </dgm:t>
    </dgm:pt>
    <dgm:pt modelId="{1CDE0C4C-5398-43DA-A710-6FD33DE66258}">
      <dgm:prSet phldrT="[Текст]"/>
      <dgm:spPr/>
      <dgm:t>
        <a:bodyPr/>
        <a:lstStyle/>
        <a:p>
          <a:r>
            <a:rPr lang="ru-RU" dirty="0" smtClean="0"/>
            <a:t>Выплата кредитов и долгов, можно отложить на будущее</a:t>
          </a:r>
          <a:endParaRPr lang="ru-RU" dirty="0"/>
        </a:p>
      </dgm:t>
    </dgm:pt>
    <dgm:pt modelId="{F3C7A871-EF40-41DB-99F7-88AA37676EB5}" type="parTrans" cxnId="{38C6F732-2990-413B-9911-9925C30E7651}">
      <dgm:prSet/>
      <dgm:spPr/>
      <dgm:t>
        <a:bodyPr/>
        <a:lstStyle/>
        <a:p>
          <a:endParaRPr lang="ru-RU"/>
        </a:p>
      </dgm:t>
    </dgm:pt>
    <dgm:pt modelId="{72CEDA9D-0BD0-4455-960A-D11E6796A51B}" type="sibTrans" cxnId="{38C6F732-2990-413B-9911-9925C30E7651}">
      <dgm:prSet/>
      <dgm:spPr/>
      <dgm:t>
        <a:bodyPr/>
        <a:lstStyle/>
        <a:p>
          <a:endParaRPr lang="ru-RU"/>
        </a:p>
      </dgm:t>
    </dgm:pt>
    <dgm:pt modelId="{793141EA-236C-498B-8E03-A0EB1CFCF4B9}" type="pres">
      <dgm:prSet presAssocID="{63613DF0-275E-4B07-A372-7842E52C84AE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00ECD8-4B8A-4F75-A3FC-A1B86F0D897C}" type="pres">
      <dgm:prSet presAssocID="{F94BE0F4-4E77-4D90-A4E6-03F0FB3D3503}" presName="comp" presStyleCnt="0"/>
      <dgm:spPr/>
    </dgm:pt>
    <dgm:pt modelId="{6ABF0841-835D-41F8-87B7-5EB60E998C28}" type="pres">
      <dgm:prSet presAssocID="{F94BE0F4-4E77-4D90-A4E6-03F0FB3D3503}" presName="rect2" presStyleLbl="node1" presStyleIdx="0" presStyleCnt="3" custScaleX="130035" custScaleY="59260" custLinFactNeighborX="7081" custLinFactNeighborY="24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508FB4-37C6-478D-B262-66C8513EA9B9}" type="pres">
      <dgm:prSet presAssocID="{F94BE0F4-4E77-4D90-A4E6-03F0FB3D3503}" presName="rect1" presStyleLbl="lnNode1" presStyleIdx="0" presStyleCnt="3" custLinFactNeighborX="-62773" custLinFactNeighborY="429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</dgm:spPr>
      <dgm:t>
        <a:bodyPr/>
        <a:lstStyle/>
        <a:p>
          <a:endParaRPr lang="ru-RU"/>
        </a:p>
      </dgm:t>
    </dgm:pt>
    <dgm:pt modelId="{89BEB6C8-7B71-4ADB-915A-864665E3F439}" type="pres">
      <dgm:prSet presAssocID="{B3BB0CDD-9A40-43BE-BCAE-0B9FDB7CED16}" presName="sibTrans" presStyleCnt="0"/>
      <dgm:spPr/>
    </dgm:pt>
    <dgm:pt modelId="{5968EE31-0F88-4B82-B16F-B16EAF255142}" type="pres">
      <dgm:prSet presAssocID="{0CB81704-7CAE-4B71-A61C-51A1BF16273F}" presName="comp" presStyleCnt="0"/>
      <dgm:spPr/>
    </dgm:pt>
    <dgm:pt modelId="{314FFD55-EB60-4E23-B646-8D4982271274}" type="pres">
      <dgm:prSet presAssocID="{0CB81704-7CAE-4B71-A61C-51A1BF16273F}" presName="rect2" presStyleLbl="node1" presStyleIdx="1" presStyleCnt="3" custScaleX="130035" custScaleY="59260" custLinFactNeighborX="-12348" custLinFactNeighborY="-23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891844-1CA9-4D04-911B-92076DA7BA8A}" type="pres">
      <dgm:prSet presAssocID="{0CB81704-7CAE-4B71-A61C-51A1BF16273F}" presName="rect1" presStyleLbl="lnNode1" presStyleIdx="1" presStyleCnt="3" custLinFactNeighborX="63545" custLinFactNeighborY="-429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E4BC56AA-BB25-4DB5-A6E1-008981D2CB53}" type="pres">
      <dgm:prSet presAssocID="{8ABC57F3-BCD8-433D-BA5D-23722B81416A}" presName="sibTrans" presStyleCnt="0"/>
      <dgm:spPr/>
    </dgm:pt>
    <dgm:pt modelId="{265F3BDD-C17E-4F54-88AE-DDB5BAD0D85D}" type="pres">
      <dgm:prSet presAssocID="{1CDE0C4C-5398-43DA-A710-6FD33DE66258}" presName="comp" presStyleCnt="0"/>
      <dgm:spPr/>
    </dgm:pt>
    <dgm:pt modelId="{536B10F3-C06B-44F6-9C36-BDD0CE8EC0B9}" type="pres">
      <dgm:prSet presAssocID="{1CDE0C4C-5398-43DA-A710-6FD33DE66258}" presName="rect2" presStyleLbl="node1" presStyleIdx="2" presStyleCnt="3" custScaleX="130035" custScaleY="59260" custLinFactNeighborX="5829" custLinFactNeighborY="-6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DE176-FF41-42D6-93C7-569D319582BA}" type="pres">
      <dgm:prSet presAssocID="{1CDE0C4C-5398-43DA-A710-6FD33DE66258}" presName="rect1" presStyleLbl="lnNode1" presStyleIdx="2" presStyleCnt="3" custLinFactNeighborX="-62773" custLinFactNeighborY="-334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</dgm:ptLst>
  <dgm:cxnLst>
    <dgm:cxn modelId="{81189E5F-D59E-434F-94A8-19A141C8EFB4}" type="presOf" srcId="{0CB81704-7CAE-4B71-A61C-51A1BF16273F}" destId="{314FFD55-EB60-4E23-B646-8D4982271274}" srcOrd="0" destOrd="0" presId="urn:microsoft.com/office/officeart/2008/layout/AlternatingPictureBlocks"/>
    <dgm:cxn modelId="{958E7E9D-5D21-477F-B6B9-8A98FE1204B2}" type="presOf" srcId="{63613DF0-275E-4B07-A372-7842E52C84AE}" destId="{793141EA-236C-498B-8E03-A0EB1CFCF4B9}" srcOrd="0" destOrd="0" presId="urn:microsoft.com/office/officeart/2008/layout/AlternatingPictureBlocks"/>
    <dgm:cxn modelId="{DAA91257-D9E4-4980-96DC-EF15A8A39333}" srcId="{63613DF0-275E-4B07-A372-7842E52C84AE}" destId="{0CB81704-7CAE-4B71-A61C-51A1BF16273F}" srcOrd="1" destOrd="0" parTransId="{012CA698-2B67-48EA-A402-1618DB8746ED}" sibTransId="{8ABC57F3-BCD8-433D-BA5D-23722B81416A}"/>
    <dgm:cxn modelId="{B60BF06C-9753-4BD1-BFB7-19E427637008}" srcId="{63613DF0-275E-4B07-A372-7842E52C84AE}" destId="{F94BE0F4-4E77-4D90-A4E6-03F0FB3D3503}" srcOrd="0" destOrd="0" parTransId="{0F55167D-27B9-4703-87B3-E2345B257F96}" sibTransId="{B3BB0CDD-9A40-43BE-BCAE-0B9FDB7CED16}"/>
    <dgm:cxn modelId="{38C6F732-2990-413B-9911-9925C30E7651}" srcId="{63613DF0-275E-4B07-A372-7842E52C84AE}" destId="{1CDE0C4C-5398-43DA-A710-6FD33DE66258}" srcOrd="2" destOrd="0" parTransId="{F3C7A871-EF40-41DB-99F7-88AA37676EB5}" sibTransId="{72CEDA9D-0BD0-4455-960A-D11E6796A51B}"/>
    <dgm:cxn modelId="{07AEC990-9895-4AB9-9756-BF04471F7DB9}" type="presOf" srcId="{1CDE0C4C-5398-43DA-A710-6FD33DE66258}" destId="{536B10F3-C06B-44F6-9C36-BDD0CE8EC0B9}" srcOrd="0" destOrd="0" presId="urn:microsoft.com/office/officeart/2008/layout/AlternatingPictureBlocks"/>
    <dgm:cxn modelId="{48EFE955-F419-451B-8DA9-BC320FC3DF68}" type="presOf" srcId="{F94BE0F4-4E77-4D90-A4E6-03F0FB3D3503}" destId="{6ABF0841-835D-41F8-87B7-5EB60E998C28}" srcOrd="0" destOrd="0" presId="urn:microsoft.com/office/officeart/2008/layout/AlternatingPictureBlocks"/>
    <dgm:cxn modelId="{8CE90DCA-1269-4DA0-9331-44B59BB925E2}" type="presParOf" srcId="{793141EA-236C-498B-8E03-A0EB1CFCF4B9}" destId="{B600ECD8-4B8A-4F75-A3FC-A1B86F0D897C}" srcOrd="0" destOrd="0" presId="urn:microsoft.com/office/officeart/2008/layout/AlternatingPictureBlocks"/>
    <dgm:cxn modelId="{F054F052-D1E1-435B-A88E-0BF88A0D533E}" type="presParOf" srcId="{B600ECD8-4B8A-4F75-A3FC-A1B86F0D897C}" destId="{6ABF0841-835D-41F8-87B7-5EB60E998C28}" srcOrd="0" destOrd="0" presId="urn:microsoft.com/office/officeart/2008/layout/AlternatingPictureBlocks"/>
    <dgm:cxn modelId="{A8904E94-95E3-4BA6-B67A-D555B2C36E13}" type="presParOf" srcId="{B600ECD8-4B8A-4F75-A3FC-A1B86F0D897C}" destId="{49508FB4-37C6-478D-B262-66C8513EA9B9}" srcOrd="1" destOrd="0" presId="urn:microsoft.com/office/officeart/2008/layout/AlternatingPictureBlocks"/>
    <dgm:cxn modelId="{8829BE31-50CF-4C11-A102-27CFF1B51804}" type="presParOf" srcId="{793141EA-236C-498B-8E03-A0EB1CFCF4B9}" destId="{89BEB6C8-7B71-4ADB-915A-864665E3F439}" srcOrd="1" destOrd="0" presId="urn:microsoft.com/office/officeart/2008/layout/AlternatingPictureBlocks"/>
    <dgm:cxn modelId="{6E103284-9BDE-471A-9E43-4A6DAF356ACC}" type="presParOf" srcId="{793141EA-236C-498B-8E03-A0EB1CFCF4B9}" destId="{5968EE31-0F88-4B82-B16F-B16EAF255142}" srcOrd="2" destOrd="0" presId="urn:microsoft.com/office/officeart/2008/layout/AlternatingPictureBlocks"/>
    <dgm:cxn modelId="{0EBAA029-2D7A-4245-8A17-4C9C462FD9CC}" type="presParOf" srcId="{5968EE31-0F88-4B82-B16F-B16EAF255142}" destId="{314FFD55-EB60-4E23-B646-8D4982271274}" srcOrd="0" destOrd="0" presId="urn:microsoft.com/office/officeart/2008/layout/AlternatingPictureBlocks"/>
    <dgm:cxn modelId="{64943717-1170-44B7-8A75-681908DFBC1B}" type="presParOf" srcId="{5968EE31-0F88-4B82-B16F-B16EAF255142}" destId="{3A891844-1CA9-4D04-911B-92076DA7BA8A}" srcOrd="1" destOrd="0" presId="urn:microsoft.com/office/officeart/2008/layout/AlternatingPictureBlocks"/>
    <dgm:cxn modelId="{7FF0CFDC-C4D5-4C58-82AA-64EA93DE7E80}" type="presParOf" srcId="{793141EA-236C-498B-8E03-A0EB1CFCF4B9}" destId="{E4BC56AA-BB25-4DB5-A6E1-008981D2CB53}" srcOrd="3" destOrd="0" presId="urn:microsoft.com/office/officeart/2008/layout/AlternatingPictureBlocks"/>
    <dgm:cxn modelId="{BBBA903F-D3AF-4F2D-807A-F2D4BCA07402}" type="presParOf" srcId="{793141EA-236C-498B-8E03-A0EB1CFCF4B9}" destId="{265F3BDD-C17E-4F54-88AE-DDB5BAD0D85D}" srcOrd="4" destOrd="0" presId="urn:microsoft.com/office/officeart/2008/layout/AlternatingPictureBlocks"/>
    <dgm:cxn modelId="{0D10A46E-B213-4CBC-895B-3CCD6CA11A66}" type="presParOf" srcId="{265F3BDD-C17E-4F54-88AE-DDB5BAD0D85D}" destId="{536B10F3-C06B-44F6-9C36-BDD0CE8EC0B9}" srcOrd="0" destOrd="0" presId="urn:microsoft.com/office/officeart/2008/layout/AlternatingPictureBlocks"/>
    <dgm:cxn modelId="{256E4B55-5F0F-499E-8A10-AA8EF935B8B1}" type="presParOf" srcId="{265F3BDD-C17E-4F54-88AE-DDB5BAD0D85D}" destId="{AD9DE176-FF41-42D6-93C7-569D319582BA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D4E6A6-C2A2-4115-966B-70EC3FDA5A8B}" type="doc">
      <dgm:prSet loTypeId="urn:microsoft.com/office/officeart/2008/layout/HorizontalMultiLevelHierarchy" loCatId="hierarchy" qsTypeId="urn:microsoft.com/office/officeart/2005/8/quickstyle/simple2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52D0580C-210B-4741-B959-1500EEF844A5}">
      <dgm:prSet phldrT="[Текст]" custT="1"/>
      <dgm:spPr/>
      <dgm:t>
        <a:bodyPr/>
        <a:lstStyle/>
        <a:p>
          <a:r>
            <a:rPr lang="ru-RU" sz="2000" dirty="0" smtClean="0"/>
            <a:t>ДОХОДЫ БЮДЖЕТА</a:t>
          </a:r>
          <a:endParaRPr lang="ru-RU" sz="2000" dirty="0"/>
        </a:p>
      </dgm:t>
    </dgm:pt>
    <dgm:pt modelId="{B5DED18E-1C4C-48AB-BE2C-89A7D9236019}" type="parTrans" cxnId="{3817AF80-151F-4ACC-AC2F-57FCB0B656BB}">
      <dgm:prSet/>
      <dgm:spPr/>
      <dgm:t>
        <a:bodyPr/>
        <a:lstStyle/>
        <a:p>
          <a:endParaRPr lang="ru-RU"/>
        </a:p>
      </dgm:t>
    </dgm:pt>
    <dgm:pt modelId="{0C97745B-9F90-4D81-8554-4CED1F8CD5CE}" type="sibTrans" cxnId="{3817AF80-151F-4ACC-AC2F-57FCB0B656BB}">
      <dgm:prSet/>
      <dgm:spPr/>
      <dgm:t>
        <a:bodyPr/>
        <a:lstStyle/>
        <a:p>
          <a:endParaRPr lang="ru-RU"/>
        </a:p>
      </dgm:t>
    </dgm:pt>
    <dgm:pt modelId="{9BB01AD3-5629-4DC7-A13D-62BF9B860BD6}">
      <dgm:prSet phldrT="[Текст]" custT="1"/>
      <dgm:spPr/>
      <dgm:t>
        <a:bodyPr/>
        <a:lstStyle/>
        <a:p>
          <a:r>
            <a:rPr lang="ru-RU" sz="2000" dirty="0" smtClean="0"/>
            <a:t>НАЛОГОВЫЕ ДОХОДЫ</a:t>
          </a:r>
          <a:endParaRPr lang="ru-RU" sz="2000" dirty="0"/>
        </a:p>
      </dgm:t>
    </dgm:pt>
    <dgm:pt modelId="{6E19D7AA-2A3B-484B-97EF-C662AD93C9A7}" type="parTrans" cxnId="{AE5BE934-929D-4099-989B-B62E9FFD98D7}">
      <dgm:prSet/>
      <dgm:spPr/>
      <dgm:t>
        <a:bodyPr/>
        <a:lstStyle/>
        <a:p>
          <a:endParaRPr lang="ru-RU"/>
        </a:p>
      </dgm:t>
    </dgm:pt>
    <dgm:pt modelId="{956AA5A2-B891-4135-9C06-B6193CCFF256}" type="sibTrans" cxnId="{AE5BE934-929D-4099-989B-B62E9FFD98D7}">
      <dgm:prSet/>
      <dgm:spPr/>
      <dgm:t>
        <a:bodyPr/>
        <a:lstStyle/>
        <a:p>
          <a:endParaRPr lang="ru-RU"/>
        </a:p>
      </dgm:t>
    </dgm:pt>
    <dgm:pt modelId="{29364C4C-CC2C-45E3-969B-C171FB8982F4}">
      <dgm:prSet phldrT="[Текст]" custT="1"/>
      <dgm:spPr/>
      <dgm:t>
        <a:bodyPr/>
        <a:lstStyle/>
        <a:p>
          <a:r>
            <a:rPr lang="ru-RU" sz="2000" dirty="0" smtClean="0"/>
            <a:t>НЕНАЛОГОВЫЕ ДОХОДЫ</a:t>
          </a:r>
          <a:endParaRPr lang="ru-RU" sz="2000" dirty="0"/>
        </a:p>
      </dgm:t>
    </dgm:pt>
    <dgm:pt modelId="{9DE8ECCC-3CF6-4DC6-A96A-96E94FBAB197}" type="parTrans" cxnId="{53DB19D0-011E-48B3-A87D-DC20FA9622D5}">
      <dgm:prSet/>
      <dgm:spPr/>
      <dgm:t>
        <a:bodyPr/>
        <a:lstStyle/>
        <a:p>
          <a:endParaRPr lang="ru-RU"/>
        </a:p>
      </dgm:t>
    </dgm:pt>
    <dgm:pt modelId="{1FB21A41-A02A-4A1B-8563-38E6217A1108}" type="sibTrans" cxnId="{53DB19D0-011E-48B3-A87D-DC20FA9622D5}">
      <dgm:prSet/>
      <dgm:spPr/>
      <dgm:t>
        <a:bodyPr/>
        <a:lstStyle/>
        <a:p>
          <a:endParaRPr lang="ru-RU"/>
        </a:p>
      </dgm:t>
    </dgm:pt>
    <dgm:pt modelId="{F524BA89-2D6F-4B53-B8F8-51C7150D4528}">
      <dgm:prSet phldrT="[Текст]" custT="1"/>
      <dgm:spPr/>
      <dgm:t>
        <a:bodyPr/>
        <a:lstStyle/>
        <a:p>
          <a:r>
            <a:rPr lang="ru-RU" sz="2000" dirty="0" smtClean="0"/>
            <a:t>БЕЗВОЗМЕЗДНЫЕ ПОСТУПЛЕНИЯ</a:t>
          </a:r>
          <a:endParaRPr lang="ru-RU" sz="2000" dirty="0"/>
        </a:p>
      </dgm:t>
    </dgm:pt>
    <dgm:pt modelId="{1C352FE3-D99C-4550-AFCA-34A07D21E6D7}" type="parTrans" cxnId="{5D7DFF6E-BE3D-440A-8AF1-3E829F60F078}">
      <dgm:prSet/>
      <dgm:spPr/>
      <dgm:t>
        <a:bodyPr/>
        <a:lstStyle/>
        <a:p>
          <a:endParaRPr lang="ru-RU"/>
        </a:p>
      </dgm:t>
    </dgm:pt>
    <dgm:pt modelId="{7C4C663C-5686-4656-A289-919A47A36DD0}" type="sibTrans" cxnId="{5D7DFF6E-BE3D-440A-8AF1-3E829F60F078}">
      <dgm:prSet/>
      <dgm:spPr/>
      <dgm:t>
        <a:bodyPr/>
        <a:lstStyle/>
        <a:p>
          <a:endParaRPr lang="ru-RU"/>
        </a:p>
      </dgm:t>
    </dgm:pt>
    <dgm:pt modelId="{17541367-7472-4669-99EA-348A7FE68F80}" type="pres">
      <dgm:prSet presAssocID="{7AD4E6A6-C2A2-4115-966B-70EC3FDA5A8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093505-B6BB-44D9-B0F9-40FD932DF38D}" type="pres">
      <dgm:prSet presAssocID="{52D0580C-210B-4741-B959-1500EEF844A5}" presName="root1" presStyleCnt="0"/>
      <dgm:spPr/>
    </dgm:pt>
    <dgm:pt modelId="{812C20FF-CE72-4199-8120-AEB88A84051B}" type="pres">
      <dgm:prSet presAssocID="{52D0580C-210B-4741-B959-1500EEF844A5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74E9F5-2F54-400E-964E-1D11C90E4F3A}" type="pres">
      <dgm:prSet presAssocID="{52D0580C-210B-4741-B959-1500EEF844A5}" presName="level2hierChild" presStyleCnt="0"/>
      <dgm:spPr/>
    </dgm:pt>
    <dgm:pt modelId="{5C606FE7-348C-4ECF-8564-4B1758931DEA}" type="pres">
      <dgm:prSet presAssocID="{6E19D7AA-2A3B-484B-97EF-C662AD93C9A7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14BD0029-2048-46BC-B5A8-FC465EEAE7AB}" type="pres">
      <dgm:prSet presAssocID="{6E19D7AA-2A3B-484B-97EF-C662AD93C9A7}" presName="connTx" presStyleLbl="parChTrans1D2" presStyleIdx="0" presStyleCnt="3"/>
      <dgm:spPr/>
      <dgm:t>
        <a:bodyPr/>
        <a:lstStyle/>
        <a:p>
          <a:endParaRPr lang="ru-RU"/>
        </a:p>
      </dgm:t>
    </dgm:pt>
    <dgm:pt modelId="{7CA030B8-995F-44FE-AC45-320E87B2AF78}" type="pres">
      <dgm:prSet presAssocID="{9BB01AD3-5629-4DC7-A13D-62BF9B860BD6}" presName="root2" presStyleCnt="0"/>
      <dgm:spPr/>
    </dgm:pt>
    <dgm:pt modelId="{636F5C6E-3562-4FC9-942A-4D26036CBF90}" type="pres">
      <dgm:prSet presAssocID="{9BB01AD3-5629-4DC7-A13D-62BF9B860BD6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AD0B9B-5985-49A9-B671-6CC65AF6F719}" type="pres">
      <dgm:prSet presAssocID="{9BB01AD3-5629-4DC7-A13D-62BF9B860BD6}" presName="level3hierChild" presStyleCnt="0"/>
      <dgm:spPr/>
    </dgm:pt>
    <dgm:pt modelId="{7E23E9FA-72A8-4DE0-9ADA-92B93368A7D5}" type="pres">
      <dgm:prSet presAssocID="{9DE8ECCC-3CF6-4DC6-A96A-96E94FBAB197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250FC758-929C-4F0D-8445-56F218D95BFD}" type="pres">
      <dgm:prSet presAssocID="{9DE8ECCC-3CF6-4DC6-A96A-96E94FBAB197}" presName="connTx" presStyleLbl="parChTrans1D2" presStyleIdx="1" presStyleCnt="3"/>
      <dgm:spPr/>
      <dgm:t>
        <a:bodyPr/>
        <a:lstStyle/>
        <a:p>
          <a:endParaRPr lang="ru-RU"/>
        </a:p>
      </dgm:t>
    </dgm:pt>
    <dgm:pt modelId="{6B32C32B-D4A8-4FD1-81E4-E86D666EF877}" type="pres">
      <dgm:prSet presAssocID="{29364C4C-CC2C-45E3-969B-C171FB8982F4}" presName="root2" presStyleCnt="0"/>
      <dgm:spPr/>
    </dgm:pt>
    <dgm:pt modelId="{345F9574-D18E-40FB-AE82-41CF8D2F8DD5}" type="pres">
      <dgm:prSet presAssocID="{29364C4C-CC2C-45E3-969B-C171FB8982F4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CD0459C-B173-465D-AE03-8A883AC0E2F0}" type="pres">
      <dgm:prSet presAssocID="{29364C4C-CC2C-45E3-969B-C171FB8982F4}" presName="level3hierChild" presStyleCnt="0"/>
      <dgm:spPr/>
    </dgm:pt>
    <dgm:pt modelId="{FE776563-3228-4787-BBB0-D7996FA1FE50}" type="pres">
      <dgm:prSet presAssocID="{1C352FE3-D99C-4550-AFCA-34A07D21E6D7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2E61526D-A9C2-4BA7-8FDE-D71153C3B8D8}" type="pres">
      <dgm:prSet presAssocID="{1C352FE3-D99C-4550-AFCA-34A07D21E6D7}" presName="connTx" presStyleLbl="parChTrans1D2" presStyleIdx="2" presStyleCnt="3"/>
      <dgm:spPr/>
      <dgm:t>
        <a:bodyPr/>
        <a:lstStyle/>
        <a:p>
          <a:endParaRPr lang="ru-RU"/>
        </a:p>
      </dgm:t>
    </dgm:pt>
    <dgm:pt modelId="{1AFBBC3B-F558-4C31-BD60-3D4D6CC85A3A}" type="pres">
      <dgm:prSet presAssocID="{F524BA89-2D6F-4B53-B8F8-51C7150D4528}" presName="root2" presStyleCnt="0"/>
      <dgm:spPr/>
    </dgm:pt>
    <dgm:pt modelId="{F3A2156C-884A-4A37-A008-82647CE94EF2}" type="pres">
      <dgm:prSet presAssocID="{F524BA89-2D6F-4B53-B8F8-51C7150D4528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F095D3-63F4-4554-8E66-30288890C815}" type="pres">
      <dgm:prSet presAssocID="{F524BA89-2D6F-4B53-B8F8-51C7150D4528}" presName="level3hierChild" presStyleCnt="0"/>
      <dgm:spPr/>
    </dgm:pt>
  </dgm:ptLst>
  <dgm:cxnLst>
    <dgm:cxn modelId="{5D7DFF6E-BE3D-440A-8AF1-3E829F60F078}" srcId="{52D0580C-210B-4741-B959-1500EEF844A5}" destId="{F524BA89-2D6F-4B53-B8F8-51C7150D4528}" srcOrd="2" destOrd="0" parTransId="{1C352FE3-D99C-4550-AFCA-34A07D21E6D7}" sibTransId="{7C4C663C-5686-4656-A289-919A47A36DD0}"/>
    <dgm:cxn modelId="{F37DB632-5A0B-416B-B629-DD5F29E2AC1F}" type="presOf" srcId="{9DE8ECCC-3CF6-4DC6-A96A-96E94FBAB197}" destId="{250FC758-929C-4F0D-8445-56F218D95BFD}" srcOrd="1" destOrd="0" presId="urn:microsoft.com/office/officeart/2008/layout/HorizontalMultiLevelHierarchy"/>
    <dgm:cxn modelId="{10F888BF-515F-4BC0-AD7B-AA769824025E}" type="presOf" srcId="{6E19D7AA-2A3B-484B-97EF-C662AD93C9A7}" destId="{5C606FE7-348C-4ECF-8564-4B1758931DEA}" srcOrd="0" destOrd="0" presId="urn:microsoft.com/office/officeart/2008/layout/HorizontalMultiLevelHierarchy"/>
    <dgm:cxn modelId="{4A0C4AE6-034E-4C3B-8207-4320E4F2DFD2}" type="presOf" srcId="{52D0580C-210B-4741-B959-1500EEF844A5}" destId="{812C20FF-CE72-4199-8120-AEB88A84051B}" srcOrd="0" destOrd="0" presId="urn:microsoft.com/office/officeart/2008/layout/HorizontalMultiLevelHierarchy"/>
    <dgm:cxn modelId="{AE5BE934-929D-4099-989B-B62E9FFD98D7}" srcId="{52D0580C-210B-4741-B959-1500EEF844A5}" destId="{9BB01AD3-5629-4DC7-A13D-62BF9B860BD6}" srcOrd="0" destOrd="0" parTransId="{6E19D7AA-2A3B-484B-97EF-C662AD93C9A7}" sibTransId="{956AA5A2-B891-4135-9C06-B6193CCFF256}"/>
    <dgm:cxn modelId="{C7BC435B-2121-4FB7-9A1F-58F8026D066F}" type="presOf" srcId="{6E19D7AA-2A3B-484B-97EF-C662AD93C9A7}" destId="{14BD0029-2048-46BC-B5A8-FC465EEAE7AB}" srcOrd="1" destOrd="0" presId="urn:microsoft.com/office/officeart/2008/layout/HorizontalMultiLevelHierarchy"/>
    <dgm:cxn modelId="{3817AF80-151F-4ACC-AC2F-57FCB0B656BB}" srcId="{7AD4E6A6-C2A2-4115-966B-70EC3FDA5A8B}" destId="{52D0580C-210B-4741-B959-1500EEF844A5}" srcOrd="0" destOrd="0" parTransId="{B5DED18E-1C4C-48AB-BE2C-89A7D9236019}" sibTransId="{0C97745B-9F90-4D81-8554-4CED1F8CD5CE}"/>
    <dgm:cxn modelId="{3610DCBD-0976-4335-9814-FBD702479910}" type="presOf" srcId="{1C352FE3-D99C-4550-AFCA-34A07D21E6D7}" destId="{2E61526D-A9C2-4BA7-8FDE-D71153C3B8D8}" srcOrd="1" destOrd="0" presId="urn:microsoft.com/office/officeart/2008/layout/HorizontalMultiLevelHierarchy"/>
    <dgm:cxn modelId="{53DB19D0-011E-48B3-A87D-DC20FA9622D5}" srcId="{52D0580C-210B-4741-B959-1500EEF844A5}" destId="{29364C4C-CC2C-45E3-969B-C171FB8982F4}" srcOrd="1" destOrd="0" parTransId="{9DE8ECCC-3CF6-4DC6-A96A-96E94FBAB197}" sibTransId="{1FB21A41-A02A-4A1B-8563-38E6217A1108}"/>
    <dgm:cxn modelId="{EE4416C7-E455-4A83-9A5A-C529CC9151A7}" type="presOf" srcId="{29364C4C-CC2C-45E3-969B-C171FB8982F4}" destId="{345F9574-D18E-40FB-AE82-41CF8D2F8DD5}" srcOrd="0" destOrd="0" presId="urn:microsoft.com/office/officeart/2008/layout/HorizontalMultiLevelHierarchy"/>
    <dgm:cxn modelId="{6FB0684D-7338-44A0-BD77-8E3CB5ED5583}" type="presOf" srcId="{1C352FE3-D99C-4550-AFCA-34A07D21E6D7}" destId="{FE776563-3228-4787-BBB0-D7996FA1FE50}" srcOrd="0" destOrd="0" presId="urn:microsoft.com/office/officeart/2008/layout/HorizontalMultiLevelHierarchy"/>
    <dgm:cxn modelId="{F5FC5BAE-A6FD-4E05-88FF-B78D0A201845}" type="presOf" srcId="{F524BA89-2D6F-4B53-B8F8-51C7150D4528}" destId="{F3A2156C-884A-4A37-A008-82647CE94EF2}" srcOrd="0" destOrd="0" presId="urn:microsoft.com/office/officeart/2008/layout/HorizontalMultiLevelHierarchy"/>
    <dgm:cxn modelId="{800727C8-87A2-4943-B4BC-F4E751DB92EC}" type="presOf" srcId="{9BB01AD3-5629-4DC7-A13D-62BF9B860BD6}" destId="{636F5C6E-3562-4FC9-942A-4D26036CBF90}" srcOrd="0" destOrd="0" presId="urn:microsoft.com/office/officeart/2008/layout/HorizontalMultiLevelHierarchy"/>
    <dgm:cxn modelId="{A9FC8A36-6722-4035-9A67-6524AB3E6D39}" type="presOf" srcId="{7AD4E6A6-C2A2-4115-966B-70EC3FDA5A8B}" destId="{17541367-7472-4669-99EA-348A7FE68F80}" srcOrd="0" destOrd="0" presId="urn:microsoft.com/office/officeart/2008/layout/HorizontalMultiLevelHierarchy"/>
    <dgm:cxn modelId="{EB886C82-0723-465D-A6AA-8A1325AD3D6A}" type="presOf" srcId="{9DE8ECCC-3CF6-4DC6-A96A-96E94FBAB197}" destId="{7E23E9FA-72A8-4DE0-9ADA-92B93368A7D5}" srcOrd="0" destOrd="0" presId="urn:microsoft.com/office/officeart/2008/layout/HorizontalMultiLevelHierarchy"/>
    <dgm:cxn modelId="{8856BB1B-7F63-4E47-9649-40FE3835D30F}" type="presParOf" srcId="{17541367-7472-4669-99EA-348A7FE68F80}" destId="{A7093505-B6BB-44D9-B0F9-40FD932DF38D}" srcOrd="0" destOrd="0" presId="urn:microsoft.com/office/officeart/2008/layout/HorizontalMultiLevelHierarchy"/>
    <dgm:cxn modelId="{829447B3-B9B5-4C79-A8F4-07877354D3F9}" type="presParOf" srcId="{A7093505-B6BB-44D9-B0F9-40FD932DF38D}" destId="{812C20FF-CE72-4199-8120-AEB88A84051B}" srcOrd="0" destOrd="0" presId="urn:microsoft.com/office/officeart/2008/layout/HorizontalMultiLevelHierarchy"/>
    <dgm:cxn modelId="{B79F7BD8-6449-470F-B2BA-92BB0B93CCF2}" type="presParOf" srcId="{A7093505-B6BB-44D9-B0F9-40FD932DF38D}" destId="{9A74E9F5-2F54-400E-964E-1D11C90E4F3A}" srcOrd="1" destOrd="0" presId="urn:microsoft.com/office/officeart/2008/layout/HorizontalMultiLevelHierarchy"/>
    <dgm:cxn modelId="{B5B799CF-964A-4E0B-B102-AB7E4C381215}" type="presParOf" srcId="{9A74E9F5-2F54-400E-964E-1D11C90E4F3A}" destId="{5C606FE7-348C-4ECF-8564-4B1758931DEA}" srcOrd="0" destOrd="0" presId="urn:microsoft.com/office/officeart/2008/layout/HorizontalMultiLevelHierarchy"/>
    <dgm:cxn modelId="{257C7B0C-8DB6-4890-9CD1-518E10BCC208}" type="presParOf" srcId="{5C606FE7-348C-4ECF-8564-4B1758931DEA}" destId="{14BD0029-2048-46BC-B5A8-FC465EEAE7AB}" srcOrd="0" destOrd="0" presId="urn:microsoft.com/office/officeart/2008/layout/HorizontalMultiLevelHierarchy"/>
    <dgm:cxn modelId="{4B5D09AF-841A-4F3E-B2A7-ADC61F699B81}" type="presParOf" srcId="{9A74E9F5-2F54-400E-964E-1D11C90E4F3A}" destId="{7CA030B8-995F-44FE-AC45-320E87B2AF78}" srcOrd="1" destOrd="0" presId="urn:microsoft.com/office/officeart/2008/layout/HorizontalMultiLevelHierarchy"/>
    <dgm:cxn modelId="{262BF079-6AC6-406A-ACA2-31BF77C46856}" type="presParOf" srcId="{7CA030B8-995F-44FE-AC45-320E87B2AF78}" destId="{636F5C6E-3562-4FC9-942A-4D26036CBF90}" srcOrd="0" destOrd="0" presId="urn:microsoft.com/office/officeart/2008/layout/HorizontalMultiLevelHierarchy"/>
    <dgm:cxn modelId="{6F8D4D90-AB78-40D2-A60A-82F6803B04AB}" type="presParOf" srcId="{7CA030B8-995F-44FE-AC45-320E87B2AF78}" destId="{43AD0B9B-5985-49A9-B671-6CC65AF6F719}" srcOrd="1" destOrd="0" presId="urn:microsoft.com/office/officeart/2008/layout/HorizontalMultiLevelHierarchy"/>
    <dgm:cxn modelId="{F74C7BEE-D790-4999-9CB5-BE99376FF1BC}" type="presParOf" srcId="{9A74E9F5-2F54-400E-964E-1D11C90E4F3A}" destId="{7E23E9FA-72A8-4DE0-9ADA-92B93368A7D5}" srcOrd="2" destOrd="0" presId="urn:microsoft.com/office/officeart/2008/layout/HorizontalMultiLevelHierarchy"/>
    <dgm:cxn modelId="{628E2555-4841-4F8A-9A11-7D8AA8779AA7}" type="presParOf" srcId="{7E23E9FA-72A8-4DE0-9ADA-92B93368A7D5}" destId="{250FC758-929C-4F0D-8445-56F218D95BFD}" srcOrd="0" destOrd="0" presId="urn:microsoft.com/office/officeart/2008/layout/HorizontalMultiLevelHierarchy"/>
    <dgm:cxn modelId="{6CB84A2A-33C5-4F70-BAC6-72786959914C}" type="presParOf" srcId="{9A74E9F5-2F54-400E-964E-1D11C90E4F3A}" destId="{6B32C32B-D4A8-4FD1-81E4-E86D666EF877}" srcOrd="3" destOrd="0" presId="urn:microsoft.com/office/officeart/2008/layout/HorizontalMultiLevelHierarchy"/>
    <dgm:cxn modelId="{98B3B13A-6C4F-40A6-A2B7-B9FCBC8D8A4E}" type="presParOf" srcId="{6B32C32B-D4A8-4FD1-81E4-E86D666EF877}" destId="{345F9574-D18E-40FB-AE82-41CF8D2F8DD5}" srcOrd="0" destOrd="0" presId="urn:microsoft.com/office/officeart/2008/layout/HorizontalMultiLevelHierarchy"/>
    <dgm:cxn modelId="{422E1276-F763-4C3A-AF5C-455142E344E8}" type="presParOf" srcId="{6B32C32B-D4A8-4FD1-81E4-E86D666EF877}" destId="{ECD0459C-B173-465D-AE03-8A883AC0E2F0}" srcOrd="1" destOrd="0" presId="urn:microsoft.com/office/officeart/2008/layout/HorizontalMultiLevelHierarchy"/>
    <dgm:cxn modelId="{1E5D0E83-9BB7-46DC-9FAA-78B1FE7D7138}" type="presParOf" srcId="{9A74E9F5-2F54-400E-964E-1D11C90E4F3A}" destId="{FE776563-3228-4787-BBB0-D7996FA1FE50}" srcOrd="4" destOrd="0" presId="urn:microsoft.com/office/officeart/2008/layout/HorizontalMultiLevelHierarchy"/>
    <dgm:cxn modelId="{1F7CFE1A-EEE9-4F9E-9394-605BFC8EAA35}" type="presParOf" srcId="{FE776563-3228-4787-BBB0-D7996FA1FE50}" destId="{2E61526D-A9C2-4BA7-8FDE-D71153C3B8D8}" srcOrd="0" destOrd="0" presId="urn:microsoft.com/office/officeart/2008/layout/HorizontalMultiLevelHierarchy"/>
    <dgm:cxn modelId="{9BE935CC-D7A2-4301-89F4-F396D7974CCB}" type="presParOf" srcId="{9A74E9F5-2F54-400E-964E-1D11C90E4F3A}" destId="{1AFBBC3B-F558-4C31-BD60-3D4D6CC85A3A}" srcOrd="5" destOrd="0" presId="urn:microsoft.com/office/officeart/2008/layout/HorizontalMultiLevelHierarchy"/>
    <dgm:cxn modelId="{0C0DBFEF-B088-4AF7-A9C4-F4D043B41D25}" type="presParOf" srcId="{1AFBBC3B-F558-4C31-BD60-3D4D6CC85A3A}" destId="{F3A2156C-884A-4A37-A008-82647CE94EF2}" srcOrd="0" destOrd="0" presId="urn:microsoft.com/office/officeart/2008/layout/HorizontalMultiLevelHierarchy"/>
    <dgm:cxn modelId="{ECE57C65-081D-4315-800B-102187D3B20A}" type="presParOf" srcId="{1AFBBC3B-F558-4C31-BD60-3D4D6CC85A3A}" destId="{61F095D3-63F4-4554-8E66-30288890C815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BF0841-835D-41F8-87B7-5EB60E998C28}">
      <dsp:nvSpPr>
        <dsp:cNvPr id="0" name=""/>
        <dsp:cNvSpPr/>
      </dsp:nvSpPr>
      <dsp:spPr>
        <a:xfrm>
          <a:off x="2039011" y="294334"/>
          <a:ext cx="3696586" cy="7619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Оплата жилья, счетов ЖКХ, покупка продуктов</a:t>
          </a:r>
          <a:endParaRPr lang="ru-RU" sz="2100" kern="1200" dirty="0"/>
        </a:p>
      </dsp:txBody>
      <dsp:txXfrm>
        <a:off x="2039011" y="294334"/>
        <a:ext cx="3696586" cy="761927"/>
      </dsp:txXfrm>
    </dsp:sp>
    <dsp:sp modelId="{49508FB4-37C6-478D-B262-66C8513EA9B9}">
      <dsp:nvSpPr>
        <dsp:cNvPr id="0" name=""/>
        <dsp:cNvSpPr/>
      </dsp:nvSpPr>
      <dsp:spPr>
        <a:xfrm>
          <a:off x="65436" y="56254"/>
          <a:ext cx="1272878" cy="128573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1000" r="-21000"/>
          </a:stretch>
        </a:blipFill>
        <a:ln w="127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14FFD55-EB60-4E23-B646-8D4982271274}">
      <dsp:nvSpPr>
        <dsp:cNvPr id="0" name=""/>
        <dsp:cNvSpPr/>
      </dsp:nvSpPr>
      <dsp:spPr>
        <a:xfrm>
          <a:off x="513436" y="1730141"/>
          <a:ext cx="3696586" cy="7619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Развлечения и другие необязательные платы</a:t>
          </a:r>
          <a:endParaRPr lang="ru-RU" sz="2100" kern="1200" dirty="0"/>
        </a:p>
      </dsp:txBody>
      <dsp:txXfrm>
        <a:off x="513436" y="1730141"/>
        <a:ext cx="3696586" cy="761927"/>
      </dsp:txXfrm>
    </dsp:sp>
    <dsp:sp modelId="{3A891844-1CA9-4D04-911B-92076DA7BA8A}">
      <dsp:nvSpPr>
        <dsp:cNvPr id="0" name=""/>
        <dsp:cNvSpPr/>
      </dsp:nvSpPr>
      <dsp:spPr>
        <a:xfrm>
          <a:off x="5070273" y="1443679"/>
          <a:ext cx="1272878" cy="1285736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27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6B10F3-C06B-44F6-9C36-BDD0CE8EC0B9}">
      <dsp:nvSpPr>
        <dsp:cNvPr id="0" name=""/>
        <dsp:cNvSpPr/>
      </dsp:nvSpPr>
      <dsp:spPr>
        <a:xfrm>
          <a:off x="2003419" y="3178921"/>
          <a:ext cx="3696586" cy="761927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Выплата кредитов и долгов, можно отложить на будущее</a:t>
          </a:r>
          <a:endParaRPr lang="ru-RU" sz="2100" kern="1200" dirty="0"/>
        </a:p>
      </dsp:txBody>
      <dsp:txXfrm>
        <a:off x="2003419" y="3178921"/>
        <a:ext cx="3696586" cy="761927"/>
      </dsp:txXfrm>
    </dsp:sp>
    <dsp:sp modelId="{AD9DE176-FF41-42D6-93C7-569D319582BA}">
      <dsp:nvSpPr>
        <dsp:cNvPr id="0" name=""/>
        <dsp:cNvSpPr/>
      </dsp:nvSpPr>
      <dsp:spPr>
        <a:xfrm>
          <a:off x="65436" y="2953840"/>
          <a:ext cx="1272878" cy="128573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  <a:ln w="127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776563-3228-4787-BBB0-D7996FA1FE50}">
      <dsp:nvSpPr>
        <dsp:cNvPr id="0" name=""/>
        <dsp:cNvSpPr/>
      </dsp:nvSpPr>
      <dsp:spPr>
        <a:xfrm>
          <a:off x="1634045" y="2226340"/>
          <a:ext cx="554982" cy="10575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77491" y="0"/>
              </a:lnTo>
              <a:lnTo>
                <a:pt x="277491" y="1057511"/>
              </a:lnTo>
              <a:lnTo>
                <a:pt x="554982" y="1057511"/>
              </a:lnTo>
            </a:path>
          </a:pathLst>
        </a:custGeom>
        <a:noFill/>
        <a:ln w="12700" cap="flat" cmpd="sng" algn="in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81679" y="2725239"/>
        <a:ext cx="59714" cy="59714"/>
      </dsp:txXfrm>
    </dsp:sp>
    <dsp:sp modelId="{7E23E9FA-72A8-4DE0-9ADA-92B93368A7D5}">
      <dsp:nvSpPr>
        <dsp:cNvPr id="0" name=""/>
        <dsp:cNvSpPr/>
      </dsp:nvSpPr>
      <dsp:spPr>
        <a:xfrm>
          <a:off x="1634045" y="2180620"/>
          <a:ext cx="55498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54982" y="45720"/>
              </a:lnTo>
            </a:path>
          </a:pathLst>
        </a:custGeom>
        <a:noFill/>
        <a:ln w="12700" cap="flat" cmpd="sng" algn="in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97662" y="2212465"/>
        <a:ext cx="27749" cy="27749"/>
      </dsp:txXfrm>
    </dsp:sp>
    <dsp:sp modelId="{5C606FE7-348C-4ECF-8564-4B1758931DEA}">
      <dsp:nvSpPr>
        <dsp:cNvPr id="0" name=""/>
        <dsp:cNvSpPr/>
      </dsp:nvSpPr>
      <dsp:spPr>
        <a:xfrm>
          <a:off x="1634045" y="1168828"/>
          <a:ext cx="554982" cy="1057511"/>
        </a:xfrm>
        <a:custGeom>
          <a:avLst/>
          <a:gdLst/>
          <a:ahLst/>
          <a:cxnLst/>
          <a:rect l="0" t="0" r="0" b="0"/>
          <a:pathLst>
            <a:path>
              <a:moveTo>
                <a:pt x="0" y="1057511"/>
              </a:moveTo>
              <a:lnTo>
                <a:pt x="277491" y="1057511"/>
              </a:lnTo>
              <a:lnTo>
                <a:pt x="277491" y="0"/>
              </a:lnTo>
              <a:lnTo>
                <a:pt x="554982" y="0"/>
              </a:lnTo>
            </a:path>
          </a:pathLst>
        </a:custGeom>
        <a:noFill/>
        <a:ln w="12700" cap="flat" cmpd="sng" algn="in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81679" y="1667727"/>
        <a:ext cx="59714" cy="59714"/>
      </dsp:txXfrm>
    </dsp:sp>
    <dsp:sp modelId="{812C20FF-CE72-4199-8120-AEB88A84051B}">
      <dsp:nvSpPr>
        <dsp:cNvPr id="0" name=""/>
        <dsp:cNvSpPr/>
      </dsp:nvSpPr>
      <dsp:spPr>
        <a:xfrm rot="16200000">
          <a:off x="-1015299" y="1803335"/>
          <a:ext cx="4452681" cy="8460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ДОХОДЫ БЮДЖЕТА</a:t>
          </a:r>
          <a:endParaRPr lang="ru-RU" sz="2000" kern="1200" dirty="0"/>
        </a:p>
      </dsp:txBody>
      <dsp:txXfrm>
        <a:off x="-1015299" y="1803335"/>
        <a:ext cx="4452681" cy="846009"/>
      </dsp:txXfrm>
    </dsp:sp>
    <dsp:sp modelId="{636F5C6E-3562-4FC9-942A-4D26036CBF90}">
      <dsp:nvSpPr>
        <dsp:cNvPr id="0" name=""/>
        <dsp:cNvSpPr/>
      </dsp:nvSpPr>
      <dsp:spPr>
        <a:xfrm>
          <a:off x="2189027" y="745824"/>
          <a:ext cx="2774910" cy="8460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НАЛОГОВЫЕ ДОХОДЫ</a:t>
          </a:r>
          <a:endParaRPr lang="ru-RU" sz="2000" kern="1200" dirty="0"/>
        </a:p>
      </dsp:txBody>
      <dsp:txXfrm>
        <a:off x="2189027" y="745824"/>
        <a:ext cx="2774910" cy="846009"/>
      </dsp:txXfrm>
    </dsp:sp>
    <dsp:sp modelId="{345F9574-D18E-40FB-AE82-41CF8D2F8DD5}">
      <dsp:nvSpPr>
        <dsp:cNvPr id="0" name=""/>
        <dsp:cNvSpPr/>
      </dsp:nvSpPr>
      <dsp:spPr>
        <a:xfrm>
          <a:off x="2189027" y="1803335"/>
          <a:ext cx="2774910" cy="8460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НЕНАЛОГОВЫЕ ДОХОДЫ</a:t>
          </a:r>
          <a:endParaRPr lang="ru-RU" sz="2000" kern="1200" dirty="0"/>
        </a:p>
      </dsp:txBody>
      <dsp:txXfrm>
        <a:off x="2189027" y="1803335"/>
        <a:ext cx="2774910" cy="846009"/>
      </dsp:txXfrm>
    </dsp:sp>
    <dsp:sp modelId="{F3A2156C-884A-4A37-A008-82647CE94EF2}">
      <dsp:nvSpPr>
        <dsp:cNvPr id="0" name=""/>
        <dsp:cNvSpPr/>
      </dsp:nvSpPr>
      <dsp:spPr>
        <a:xfrm>
          <a:off x="2189027" y="2860847"/>
          <a:ext cx="2774910" cy="84600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in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БЕЗВОЗМЕЗДНЫЕ ПОСТУПЛЕНИЯ</a:t>
          </a:r>
          <a:endParaRPr lang="ru-RU" sz="2000" kern="1200" dirty="0"/>
        </a:p>
      </dsp:txBody>
      <dsp:txXfrm>
        <a:off x="2189027" y="2860847"/>
        <a:ext cx="2774910" cy="846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0.02427</cdr:x>
      <cdr:y>0.11202</cdr:y>
    </cdr:from>
    <cdr:to>
      <cdr:x>0.11929</cdr:x>
      <cdr:y>0.22131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3527" y="559559"/>
          <a:ext cx="914400" cy="5459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Arial" pitchFamily="34" charset="0"/>
              <a:cs typeface="Arial" pitchFamily="34" charset="0"/>
            </a:rPr>
            <a:t>2022</a:t>
          </a:r>
          <a:endParaRPr lang="ru-RU" sz="2000" b="1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D1296-639F-4CA5-BE8A-3E14B18F3144}" type="datetimeFigureOut">
              <a:rPr lang="ru-RU" smtClean="0"/>
              <a:t>11.05.2022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DE0FF-B930-4DB1-A787-FF66286672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01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DE0FF-B930-4DB1-A787-FF662866725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206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5/11/2022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5426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5/11/2022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646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5/11/2022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42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5/11/2022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5968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5/11/2022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257677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5/11/2022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2989795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5/11/2022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004663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5/11/2022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147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smtClean="0"/>
              <a:t>5/11/2022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068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87DE6118-2437-4B30-8E3C-4D2BE6020583}" type="datetimeFigureOut">
              <a:rPr lang="en-US" smtClean="0"/>
              <a:pPr/>
              <a:t>5/11/2022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02818301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4294967295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87DE6118-2437-4B30-8E3C-4D2BE6020583}" type="datetimeFigureOut">
              <a:rPr lang="en-US" smtClean="0"/>
              <a:pPr/>
              <a:t>5/11/2022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501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87DE6118-2437-4B30-8E3C-4D2BE6020583}" type="datetimeFigureOut">
              <a:rPr lang="en-US" smtClean="0"/>
              <a:pPr/>
              <a:t>5/11/2022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9E57DC2-970A-4B3E-BB1C-7A09969E49D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6117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4294967295" pos="792">
          <p15:clr>
            <a:srgbClr val="F26B43"/>
          </p15:clr>
        </p15:guide>
        <p15:guide id="4294967295" pos="7200">
          <p15:clr>
            <a:srgbClr val="F26B43"/>
          </p15:clr>
        </p15:guide>
        <p15:guide id="4294967295" orient="horz" pos="400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720">
          <p15:clr>
            <a:srgbClr val="F26B43"/>
          </p15:clr>
        </p15:guide>
        <p15:guide id="4294967295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6A683F0-4C23-1E5C-7762-DEE175F063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700" dirty="0" smtClean="0"/>
              <a:t>Лучшее </a:t>
            </a:r>
            <a:r>
              <a:rPr lang="ru-RU" sz="4700" dirty="0"/>
              <a:t>образовательное мероприятие по проекту «Бюджет для граждан»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564375C0-DB50-5AC5-B911-9365837619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98679" y="4913194"/>
            <a:ext cx="3730388" cy="1944806"/>
          </a:xfrm>
        </p:spPr>
        <p:txBody>
          <a:bodyPr>
            <a:normAutofit fontScale="92500" lnSpcReduction="20000"/>
          </a:bodyPr>
          <a:lstStyle/>
          <a:p>
            <a:r>
              <a:rPr lang="ru-RU" i="1" dirty="0" smtClean="0"/>
              <a:t>ИСПОЛНИТЕЛИ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УВАРОВА Е.а.</a:t>
            </a:r>
          </a:p>
          <a:p>
            <a:r>
              <a:rPr lang="ru-RU" dirty="0" smtClean="0"/>
              <a:t>Янкина н.в.</a:t>
            </a:r>
            <a:endParaRPr lang="ru-RU" dirty="0" smtClean="0"/>
          </a:p>
          <a:p>
            <a:r>
              <a:rPr lang="ru-RU" i="1" dirty="0" smtClean="0"/>
              <a:t>Руководители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Малинина м.г.</a:t>
            </a:r>
          </a:p>
          <a:p>
            <a:r>
              <a:rPr lang="ru-RU" dirty="0" smtClean="0"/>
              <a:t>Елицур м.ю.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701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9D9D6BF1-DFF2-4526-9D13-BF339D8C41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xmlns="" id="{A54D4DB6-FB18-4CAE-8905-E0053C9256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xmlns="" id="{1DBD6488-9429-4FFA-8AE8-C4022C39B0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2D170B9C-85A5-4673-981C-DDDBAC51F74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3" name="Группа 22"/>
          <p:cNvGrpSpPr/>
          <p:nvPr/>
        </p:nvGrpSpPr>
        <p:grpSpPr>
          <a:xfrm>
            <a:off x="0" y="0"/>
            <a:ext cx="6419962" cy="4407790"/>
            <a:chOff x="0" y="0"/>
            <a:chExt cx="6419962" cy="4407790"/>
          </a:xfrm>
        </p:grpSpPr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6364776" cy="4407790"/>
            </a:xfrm>
            <a:prstGeom prst="rect">
              <a:avLst/>
            </a:prstGeom>
          </p:spPr>
        </p:pic>
        <p:grpSp>
          <p:nvGrpSpPr>
            <p:cNvPr id="14" name="Группа 13"/>
            <p:cNvGrpSpPr/>
            <p:nvPr/>
          </p:nvGrpSpPr>
          <p:grpSpPr>
            <a:xfrm>
              <a:off x="3142806" y="0"/>
              <a:ext cx="3277156" cy="4407790"/>
              <a:chOff x="3322194" y="0"/>
              <a:chExt cx="3277156" cy="4407790"/>
            </a:xfrm>
          </p:grpSpPr>
          <p:sp>
            <p:nvSpPr>
              <p:cNvPr id="7" name="Фигура, имеющая форму буквы L 6"/>
              <p:cNvSpPr/>
              <p:nvPr/>
            </p:nvSpPr>
            <p:spPr>
              <a:xfrm flipH="1">
                <a:off x="5815712" y="0"/>
                <a:ext cx="783638" cy="4407790"/>
              </a:xfrm>
              <a:prstGeom prst="corner">
                <a:avLst>
                  <a:gd name="adj1" fmla="val 50000"/>
                  <a:gd name="adj2" fmla="val 47872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" name="Прямоугольник 7"/>
              <p:cNvSpPr/>
              <p:nvPr/>
            </p:nvSpPr>
            <p:spPr>
              <a:xfrm>
                <a:off x="3322194" y="4013299"/>
                <a:ext cx="3277156" cy="394491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4" name="Группа 23"/>
          <p:cNvGrpSpPr/>
          <p:nvPr/>
        </p:nvGrpSpPr>
        <p:grpSpPr>
          <a:xfrm>
            <a:off x="6761220" y="744469"/>
            <a:ext cx="5239880" cy="3420389"/>
            <a:chOff x="6761220" y="744469"/>
            <a:chExt cx="5239880" cy="3420389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9337558" y="1159827"/>
              <a:ext cx="47715" cy="300503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кругленный прямоугольник 16"/>
            <p:cNvSpPr/>
            <p:nvPr/>
          </p:nvSpPr>
          <p:spPr>
            <a:xfrm>
              <a:off x="6908619" y="744469"/>
              <a:ext cx="2029033" cy="48363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</a:rPr>
                <a:t>ВНУТРЕННИЕ ИСТОЧНИКИ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789468" y="744469"/>
              <a:ext cx="2029033" cy="483630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 smtClean="0">
                  <a:solidFill>
                    <a:schemeClr val="tx1"/>
                  </a:solidFill>
                </a:rPr>
                <a:t>ВНЕШНИЕ ИСТОЧНИКИ</a:t>
              </a:r>
              <a:endParaRPr lang="ru-RU" sz="1400" dirty="0">
                <a:solidFill>
                  <a:schemeClr val="tx1"/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761220" y="1581845"/>
              <a:ext cx="2396129" cy="1448356"/>
            </a:xfrm>
            <a:prstGeom prst="rect">
              <a:avLst/>
            </a:prstGeom>
            <a:no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>
                <a:buFontTx/>
                <a:buChar char="-"/>
              </a:pPr>
              <a:r>
                <a:rPr lang="ru-RU" sz="1200" dirty="0">
                  <a:solidFill>
                    <a:schemeClr val="tx1"/>
                  </a:solidFill>
                </a:rPr>
                <a:t>Г</a:t>
              </a:r>
              <a:r>
                <a:rPr lang="ru-RU" sz="1200" dirty="0" smtClean="0">
                  <a:solidFill>
                    <a:schemeClr val="tx1"/>
                  </a:solidFill>
                </a:rPr>
                <a:t>осударственные ценные бумаги</a:t>
              </a:r>
            </a:p>
            <a:p>
              <a:pPr marL="171450" indent="-171450">
                <a:buFontTx/>
                <a:buChar char="-"/>
              </a:pPr>
              <a:r>
                <a:rPr lang="ru-RU" sz="1200" dirty="0" smtClean="0">
                  <a:solidFill>
                    <a:schemeClr val="tx1"/>
                  </a:solidFill>
                </a:rPr>
                <a:t>Кредиты иностранных банков</a:t>
              </a:r>
            </a:p>
            <a:p>
              <a:pPr marL="171450" indent="-171450">
                <a:buFontTx/>
                <a:buChar char="-"/>
              </a:pPr>
              <a:r>
                <a:rPr lang="ru-RU" sz="1200" dirty="0" smtClean="0">
                  <a:solidFill>
                    <a:schemeClr val="tx1"/>
                  </a:solidFill>
                </a:rPr>
                <a:t>Изменение остатков средств на счетах по учету средств бюджета</a:t>
              </a:r>
            </a:p>
            <a:p>
              <a:pPr marL="171450" indent="-171450">
                <a:buFontTx/>
                <a:buChar char="-"/>
              </a:pPr>
              <a:r>
                <a:rPr lang="ru-RU" sz="1200" dirty="0" smtClean="0">
                  <a:solidFill>
                    <a:schemeClr val="tx1"/>
                  </a:solidFill>
                </a:rPr>
                <a:t>Иные источники</a:t>
              </a: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9604971" y="1581846"/>
              <a:ext cx="2396129" cy="2431454"/>
            </a:xfrm>
            <a:prstGeom prst="rect">
              <a:avLst/>
            </a:prstGeom>
            <a:noFill/>
            <a:ln>
              <a:solidFill>
                <a:schemeClr val="accent6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71450" indent="-171450">
                <a:buFontTx/>
                <a:buChar char="-"/>
              </a:pPr>
              <a:r>
                <a:rPr lang="ru-RU" sz="1200" dirty="0" smtClean="0">
                  <a:solidFill>
                    <a:schemeClr val="tx1"/>
                  </a:solidFill>
                </a:rPr>
                <a:t>Государственные ценные бумаги, стоимость которых указана в иностранной валюте</a:t>
              </a:r>
            </a:p>
            <a:p>
              <a:pPr marL="171450" indent="-171450">
                <a:buFontTx/>
                <a:buChar char="-"/>
              </a:pPr>
              <a:r>
                <a:rPr lang="ru-RU" sz="1200" dirty="0" smtClean="0">
                  <a:solidFill>
                    <a:schemeClr val="tx1"/>
                  </a:solidFill>
                </a:rPr>
                <a:t>Кредиты иностранных государств, включая целевые иностранные кредиты, международных финансовых организаций</a:t>
              </a:r>
            </a:p>
            <a:p>
              <a:pPr marL="171450" indent="-171450">
                <a:buFontTx/>
                <a:buChar char="-"/>
              </a:pPr>
              <a:r>
                <a:rPr lang="ru-RU" sz="1200" dirty="0" smtClean="0">
                  <a:solidFill>
                    <a:schemeClr val="tx1"/>
                  </a:solidFill>
                </a:rPr>
                <a:t>Бюджетные кредиты в иностранной валюте (для использования в рамках целевых иностранных кредитов)</a:t>
              </a: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496135" y="5003124"/>
            <a:ext cx="5599865" cy="11573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Это поступления </a:t>
            </a:r>
            <a:r>
              <a:rPr lang="ru-RU" sz="1400" dirty="0">
                <a:solidFill>
                  <a:schemeClr val="tx1"/>
                </a:solidFill>
              </a:rPr>
              <a:t>денежных средств в бюджет, направляемые на покрытие разницы, возникающей в результате превышения расходов бюджета над его доходами, и погашение ранее привлеченных долговых обязательств.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57" y="4276457"/>
            <a:ext cx="4159727" cy="234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08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9B87482-3AD7-0407-4333-51F7CFD65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658830"/>
          </a:xfrm>
        </p:spPr>
        <p:txBody>
          <a:bodyPr>
            <a:noAutofit/>
          </a:bodyPr>
          <a:lstStyle/>
          <a:p>
            <a:r>
              <a:rPr lang="ru-RU" sz="3600" dirty="0" smtClean="0"/>
              <a:t>Решите следующую ситуационную задачу</a:t>
            </a:r>
            <a:endParaRPr lang="ru-RU" sz="3600" dirty="0"/>
          </a:p>
        </p:txBody>
      </p:sp>
      <p:sp>
        <p:nvSpPr>
          <p:cNvPr id="6" name="Загнутый угол 5"/>
          <p:cNvSpPr/>
          <p:nvPr/>
        </p:nvSpPr>
        <p:spPr>
          <a:xfrm>
            <a:off x="1180744" y="1105891"/>
            <a:ext cx="3917904" cy="1414982"/>
          </a:xfrm>
          <a:prstGeom prst="foldedCorner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Рассчитайте сбережения по каждой группе семей и результаты запишите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333002"/>
              </p:ext>
            </p:extLst>
          </p:nvPr>
        </p:nvGraphicFramePr>
        <p:xfrm>
          <a:off x="3410360" y="2934182"/>
          <a:ext cx="5947772" cy="3108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486943"/>
                <a:gridCol w="1486943"/>
                <a:gridCol w="1486943"/>
                <a:gridCol w="1486943"/>
              </a:tblGrid>
              <a:tr h="334815">
                <a:tc row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Группа семей</a:t>
                      </a:r>
                      <a:endParaRPr lang="ru-RU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 на одного члена семьи, руб.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481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Доходы (Д)</a:t>
                      </a:r>
                      <a:endParaRPr lang="ru-RU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Расходы</a:t>
                      </a:r>
                      <a:r>
                        <a:rPr lang="ru-RU" baseline="0" dirty="0" smtClean="0"/>
                        <a:t> на потребление (Р)</a:t>
                      </a:r>
                      <a:endParaRPr lang="ru-RU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Сбережения (С)</a:t>
                      </a:r>
                      <a:endParaRPr lang="ru-RU" dirty="0"/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33481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3 500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3 500</a:t>
                      </a:r>
                      <a:endParaRPr lang="ru-RU" dirty="0"/>
                    </a:p>
                  </a:txBody>
                  <a:tcPr anchor="ctr"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?</a:t>
                      </a:r>
                      <a:endParaRPr lang="ru-RU" dirty="0"/>
                    </a:p>
                  </a:txBody>
                  <a:tcPr anchor="ctr"/>
                </a:tc>
              </a:tr>
              <a:tr h="33481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4 700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4 430</a:t>
                      </a:r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33481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6 850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6 170</a:t>
                      </a:r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33481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8 200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7 490</a:t>
                      </a:r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  <a:tr h="334815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10 000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8 350</a:t>
                      </a:r>
                      <a:endParaRPr lang="ru-RU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Рамка 8"/>
          <p:cNvSpPr/>
          <p:nvPr/>
        </p:nvSpPr>
        <p:spPr>
          <a:xfrm>
            <a:off x="6128795" y="2107564"/>
            <a:ext cx="1203767" cy="413309"/>
          </a:xfrm>
          <a:prstGeom prst="fram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 = Д - Р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42789" y="4249066"/>
            <a:ext cx="983848" cy="29515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142789" y="4604850"/>
            <a:ext cx="983848" cy="29515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270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142789" y="4975672"/>
            <a:ext cx="983848" cy="29515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680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142789" y="5346494"/>
            <a:ext cx="983848" cy="29515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710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142789" y="5710370"/>
            <a:ext cx="983848" cy="29515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1 650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880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9" grpId="0" animBg="1"/>
      <p:bldP spid="11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204FAF-F7EC-201A-594A-30FC77AAF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3591" y="693471"/>
            <a:ext cx="9107179" cy="5437304"/>
          </a:xfrm>
        </p:spPr>
        <p:txBody>
          <a:bodyPr>
            <a:noAutofit/>
          </a:bodyPr>
          <a:lstStyle/>
          <a:p>
            <a:pPr algn="r"/>
            <a:r>
              <a:rPr lang="ru-RU" sz="8000" dirty="0"/>
              <a:t>ЧТО МЫ ПОЛУЧАЕМ ОТ </a:t>
            </a:r>
            <a:r>
              <a:rPr lang="ru-RU" sz="8000" dirty="0" smtClean="0"/>
              <a:t>Государства </a:t>
            </a:r>
            <a:r>
              <a:rPr lang="ru-RU" sz="8000" dirty="0"/>
              <a:t>БЕСПЛАТНО И ПОЧЕМУ?</a:t>
            </a:r>
          </a:p>
        </p:txBody>
      </p:sp>
    </p:spTree>
    <p:extLst>
      <p:ext uri="{BB962C8B-B14F-4D97-AF65-F5344CB8AC3E}">
        <p14:creationId xmlns:p14="http://schemas.microsoft.com/office/powerpoint/2010/main" val="381160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A2994EB-2F69-2C38-5840-B428DB0AA6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32367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вы думаете, что мы получаем бесплатно от государства?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1348451" y="1987439"/>
            <a:ext cx="9361204" cy="4282718"/>
            <a:chOff x="1348451" y="1987439"/>
            <a:chExt cx="9361204" cy="4282718"/>
          </a:xfrm>
        </p:grpSpPr>
        <p:sp>
          <p:nvSpPr>
            <p:cNvPr id="9" name="Полилиния 8"/>
            <p:cNvSpPr/>
            <p:nvPr/>
          </p:nvSpPr>
          <p:spPr>
            <a:xfrm>
              <a:off x="1348451" y="1987439"/>
              <a:ext cx="8337427" cy="1343838"/>
            </a:xfrm>
            <a:custGeom>
              <a:avLst/>
              <a:gdLst>
                <a:gd name="connsiteX0" fmla="*/ 0 w 8337427"/>
                <a:gd name="connsiteY0" fmla="*/ 134384 h 1343838"/>
                <a:gd name="connsiteX1" fmla="*/ 134384 w 8337427"/>
                <a:gd name="connsiteY1" fmla="*/ 0 h 1343838"/>
                <a:gd name="connsiteX2" fmla="*/ 8203043 w 8337427"/>
                <a:gd name="connsiteY2" fmla="*/ 0 h 1343838"/>
                <a:gd name="connsiteX3" fmla="*/ 8337427 w 8337427"/>
                <a:gd name="connsiteY3" fmla="*/ 134384 h 1343838"/>
                <a:gd name="connsiteX4" fmla="*/ 8337427 w 8337427"/>
                <a:gd name="connsiteY4" fmla="*/ 1209454 h 1343838"/>
                <a:gd name="connsiteX5" fmla="*/ 8203043 w 8337427"/>
                <a:gd name="connsiteY5" fmla="*/ 1343838 h 1343838"/>
                <a:gd name="connsiteX6" fmla="*/ 134384 w 8337427"/>
                <a:gd name="connsiteY6" fmla="*/ 1343838 h 1343838"/>
                <a:gd name="connsiteX7" fmla="*/ 0 w 8337427"/>
                <a:gd name="connsiteY7" fmla="*/ 1209454 h 1343838"/>
                <a:gd name="connsiteX8" fmla="*/ 0 w 8337427"/>
                <a:gd name="connsiteY8" fmla="*/ 134384 h 134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337427" h="1343838">
                  <a:moveTo>
                    <a:pt x="0" y="134384"/>
                  </a:moveTo>
                  <a:cubicBezTo>
                    <a:pt x="0" y="60166"/>
                    <a:pt x="60166" y="0"/>
                    <a:pt x="134384" y="0"/>
                  </a:cubicBezTo>
                  <a:lnTo>
                    <a:pt x="8203043" y="0"/>
                  </a:lnTo>
                  <a:cubicBezTo>
                    <a:pt x="8277261" y="0"/>
                    <a:pt x="8337427" y="60166"/>
                    <a:pt x="8337427" y="134384"/>
                  </a:cubicBezTo>
                  <a:lnTo>
                    <a:pt x="8337427" y="1209454"/>
                  </a:lnTo>
                  <a:cubicBezTo>
                    <a:pt x="8337427" y="1283672"/>
                    <a:pt x="8277261" y="1343838"/>
                    <a:pt x="8203043" y="1343838"/>
                  </a:cubicBezTo>
                  <a:lnTo>
                    <a:pt x="134384" y="1343838"/>
                  </a:lnTo>
                  <a:cubicBezTo>
                    <a:pt x="60166" y="1343838"/>
                    <a:pt x="0" y="1283672"/>
                    <a:pt x="0" y="1209454"/>
                  </a:cubicBezTo>
                  <a:lnTo>
                    <a:pt x="0" y="134384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4130" tIns="104130" rIns="104130" bIns="10413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МАТЕРИНСКИЙ КАПИТАЛ</a:t>
              </a:r>
              <a:endParaRPr lang="ru-RU" sz="1700" kern="1200" dirty="0"/>
            </a:p>
          </p:txBody>
        </p:sp>
        <p:sp>
          <p:nvSpPr>
            <p:cNvPr id="10" name="Полилиния 9"/>
            <p:cNvSpPr/>
            <p:nvPr/>
          </p:nvSpPr>
          <p:spPr>
            <a:xfrm>
              <a:off x="2449357" y="3466902"/>
              <a:ext cx="6369952" cy="1343838"/>
            </a:xfrm>
            <a:custGeom>
              <a:avLst/>
              <a:gdLst>
                <a:gd name="connsiteX0" fmla="*/ 0 w 6369952"/>
                <a:gd name="connsiteY0" fmla="*/ 134384 h 1343838"/>
                <a:gd name="connsiteX1" fmla="*/ 134384 w 6369952"/>
                <a:gd name="connsiteY1" fmla="*/ 0 h 1343838"/>
                <a:gd name="connsiteX2" fmla="*/ 6235568 w 6369952"/>
                <a:gd name="connsiteY2" fmla="*/ 0 h 1343838"/>
                <a:gd name="connsiteX3" fmla="*/ 6369952 w 6369952"/>
                <a:gd name="connsiteY3" fmla="*/ 134384 h 1343838"/>
                <a:gd name="connsiteX4" fmla="*/ 6369952 w 6369952"/>
                <a:gd name="connsiteY4" fmla="*/ 1209454 h 1343838"/>
                <a:gd name="connsiteX5" fmla="*/ 6235568 w 6369952"/>
                <a:gd name="connsiteY5" fmla="*/ 1343838 h 1343838"/>
                <a:gd name="connsiteX6" fmla="*/ 134384 w 6369952"/>
                <a:gd name="connsiteY6" fmla="*/ 1343838 h 1343838"/>
                <a:gd name="connsiteX7" fmla="*/ 0 w 6369952"/>
                <a:gd name="connsiteY7" fmla="*/ 1209454 h 1343838"/>
                <a:gd name="connsiteX8" fmla="*/ 0 w 6369952"/>
                <a:gd name="connsiteY8" fmla="*/ 134384 h 134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69952" h="1343838">
                  <a:moveTo>
                    <a:pt x="0" y="134384"/>
                  </a:moveTo>
                  <a:cubicBezTo>
                    <a:pt x="0" y="60166"/>
                    <a:pt x="60166" y="0"/>
                    <a:pt x="134384" y="0"/>
                  </a:cubicBezTo>
                  <a:lnTo>
                    <a:pt x="6235568" y="0"/>
                  </a:lnTo>
                  <a:cubicBezTo>
                    <a:pt x="6309786" y="0"/>
                    <a:pt x="6369952" y="60166"/>
                    <a:pt x="6369952" y="134384"/>
                  </a:cubicBezTo>
                  <a:lnTo>
                    <a:pt x="6369952" y="1209454"/>
                  </a:lnTo>
                  <a:cubicBezTo>
                    <a:pt x="6369952" y="1283672"/>
                    <a:pt x="6309786" y="1343838"/>
                    <a:pt x="6235568" y="1343838"/>
                  </a:cubicBezTo>
                  <a:lnTo>
                    <a:pt x="134384" y="1343838"/>
                  </a:lnTo>
                  <a:cubicBezTo>
                    <a:pt x="60166" y="1343838"/>
                    <a:pt x="0" y="1283672"/>
                    <a:pt x="0" y="1209454"/>
                  </a:cubicBezTo>
                  <a:lnTo>
                    <a:pt x="0" y="134384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4130" tIns="104130" rIns="104130" bIns="10413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ГОСУДАРСТВЕННЫЕ ПОСОБИЯ</a:t>
              </a:r>
              <a:endParaRPr lang="ru-RU" sz="1700" kern="1200" dirty="0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1517793" y="4908231"/>
              <a:ext cx="2169707" cy="1343838"/>
            </a:xfrm>
            <a:custGeom>
              <a:avLst/>
              <a:gdLst>
                <a:gd name="connsiteX0" fmla="*/ 0 w 2169707"/>
                <a:gd name="connsiteY0" fmla="*/ 134384 h 1343838"/>
                <a:gd name="connsiteX1" fmla="*/ 134384 w 2169707"/>
                <a:gd name="connsiteY1" fmla="*/ 0 h 1343838"/>
                <a:gd name="connsiteX2" fmla="*/ 2035323 w 2169707"/>
                <a:gd name="connsiteY2" fmla="*/ 0 h 1343838"/>
                <a:gd name="connsiteX3" fmla="*/ 2169707 w 2169707"/>
                <a:gd name="connsiteY3" fmla="*/ 134384 h 1343838"/>
                <a:gd name="connsiteX4" fmla="*/ 2169707 w 2169707"/>
                <a:gd name="connsiteY4" fmla="*/ 1209454 h 1343838"/>
                <a:gd name="connsiteX5" fmla="*/ 2035323 w 2169707"/>
                <a:gd name="connsiteY5" fmla="*/ 1343838 h 1343838"/>
                <a:gd name="connsiteX6" fmla="*/ 134384 w 2169707"/>
                <a:gd name="connsiteY6" fmla="*/ 1343838 h 1343838"/>
                <a:gd name="connsiteX7" fmla="*/ 0 w 2169707"/>
                <a:gd name="connsiteY7" fmla="*/ 1209454 h 1343838"/>
                <a:gd name="connsiteX8" fmla="*/ 0 w 2169707"/>
                <a:gd name="connsiteY8" fmla="*/ 134384 h 134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9707" h="1343838">
                  <a:moveTo>
                    <a:pt x="0" y="134384"/>
                  </a:moveTo>
                  <a:cubicBezTo>
                    <a:pt x="0" y="60166"/>
                    <a:pt x="60166" y="0"/>
                    <a:pt x="134384" y="0"/>
                  </a:cubicBezTo>
                  <a:lnTo>
                    <a:pt x="2035323" y="0"/>
                  </a:lnTo>
                  <a:cubicBezTo>
                    <a:pt x="2109541" y="0"/>
                    <a:pt x="2169707" y="60166"/>
                    <a:pt x="2169707" y="134384"/>
                  </a:cubicBezTo>
                  <a:lnTo>
                    <a:pt x="2169707" y="1209454"/>
                  </a:lnTo>
                  <a:cubicBezTo>
                    <a:pt x="2169707" y="1283672"/>
                    <a:pt x="2109541" y="1343838"/>
                    <a:pt x="2035323" y="1343838"/>
                  </a:cubicBezTo>
                  <a:lnTo>
                    <a:pt x="134384" y="1343838"/>
                  </a:lnTo>
                  <a:cubicBezTo>
                    <a:pt x="60166" y="1343838"/>
                    <a:pt x="0" y="1283672"/>
                    <a:pt x="0" y="1209454"/>
                  </a:cubicBezTo>
                  <a:lnTo>
                    <a:pt x="0" y="134384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4130" tIns="104130" rIns="104130" bIns="10413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КОМПЕНСАЦИИ</a:t>
              </a:r>
              <a:endParaRPr lang="ru-RU" sz="1700" kern="1200" dirty="0"/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7479879" y="4926319"/>
              <a:ext cx="2678861" cy="1343838"/>
            </a:xfrm>
            <a:custGeom>
              <a:avLst/>
              <a:gdLst>
                <a:gd name="connsiteX0" fmla="*/ 0 w 2678861"/>
                <a:gd name="connsiteY0" fmla="*/ 134384 h 1343838"/>
                <a:gd name="connsiteX1" fmla="*/ 134384 w 2678861"/>
                <a:gd name="connsiteY1" fmla="*/ 0 h 1343838"/>
                <a:gd name="connsiteX2" fmla="*/ 2544477 w 2678861"/>
                <a:gd name="connsiteY2" fmla="*/ 0 h 1343838"/>
                <a:gd name="connsiteX3" fmla="*/ 2678861 w 2678861"/>
                <a:gd name="connsiteY3" fmla="*/ 134384 h 1343838"/>
                <a:gd name="connsiteX4" fmla="*/ 2678861 w 2678861"/>
                <a:gd name="connsiteY4" fmla="*/ 1209454 h 1343838"/>
                <a:gd name="connsiteX5" fmla="*/ 2544477 w 2678861"/>
                <a:gd name="connsiteY5" fmla="*/ 1343838 h 1343838"/>
                <a:gd name="connsiteX6" fmla="*/ 134384 w 2678861"/>
                <a:gd name="connsiteY6" fmla="*/ 1343838 h 1343838"/>
                <a:gd name="connsiteX7" fmla="*/ 0 w 2678861"/>
                <a:gd name="connsiteY7" fmla="*/ 1209454 h 1343838"/>
                <a:gd name="connsiteX8" fmla="*/ 0 w 2678861"/>
                <a:gd name="connsiteY8" fmla="*/ 134384 h 134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78861" h="1343838">
                  <a:moveTo>
                    <a:pt x="0" y="134384"/>
                  </a:moveTo>
                  <a:cubicBezTo>
                    <a:pt x="0" y="60166"/>
                    <a:pt x="60166" y="0"/>
                    <a:pt x="134384" y="0"/>
                  </a:cubicBezTo>
                  <a:lnTo>
                    <a:pt x="2544477" y="0"/>
                  </a:lnTo>
                  <a:cubicBezTo>
                    <a:pt x="2618695" y="0"/>
                    <a:pt x="2678861" y="60166"/>
                    <a:pt x="2678861" y="134384"/>
                  </a:cubicBezTo>
                  <a:lnTo>
                    <a:pt x="2678861" y="1209454"/>
                  </a:lnTo>
                  <a:cubicBezTo>
                    <a:pt x="2678861" y="1283672"/>
                    <a:pt x="2618695" y="1343838"/>
                    <a:pt x="2544477" y="1343838"/>
                  </a:cubicBezTo>
                  <a:lnTo>
                    <a:pt x="134384" y="1343838"/>
                  </a:lnTo>
                  <a:cubicBezTo>
                    <a:pt x="60166" y="1343838"/>
                    <a:pt x="0" y="1283672"/>
                    <a:pt x="0" y="1209454"/>
                  </a:cubicBezTo>
                  <a:lnTo>
                    <a:pt x="0" y="134384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4130" tIns="104130" rIns="104130" bIns="10413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dirty="0" smtClean="0"/>
                <a:t>ДОТАЦИИ</a:t>
              </a:r>
              <a:endParaRPr lang="ru-RU" sz="1700" kern="1200" dirty="0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4843105" y="4908880"/>
              <a:ext cx="1872021" cy="1343838"/>
            </a:xfrm>
            <a:custGeom>
              <a:avLst/>
              <a:gdLst>
                <a:gd name="connsiteX0" fmla="*/ 0 w 1872021"/>
                <a:gd name="connsiteY0" fmla="*/ 134384 h 1343838"/>
                <a:gd name="connsiteX1" fmla="*/ 134384 w 1872021"/>
                <a:gd name="connsiteY1" fmla="*/ 0 h 1343838"/>
                <a:gd name="connsiteX2" fmla="*/ 1737637 w 1872021"/>
                <a:gd name="connsiteY2" fmla="*/ 0 h 1343838"/>
                <a:gd name="connsiteX3" fmla="*/ 1872021 w 1872021"/>
                <a:gd name="connsiteY3" fmla="*/ 134384 h 1343838"/>
                <a:gd name="connsiteX4" fmla="*/ 1872021 w 1872021"/>
                <a:gd name="connsiteY4" fmla="*/ 1209454 h 1343838"/>
                <a:gd name="connsiteX5" fmla="*/ 1737637 w 1872021"/>
                <a:gd name="connsiteY5" fmla="*/ 1343838 h 1343838"/>
                <a:gd name="connsiteX6" fmla="*/ 134384 w 1872021"/>
                <a:gd name="connsiteY6" fmla="*/ 1343838 h 1343838"/>
                <a:gd name="connsiteX7" fmla="*/ 0 w 1872021"/>
                <a:gd name="connsiteY7" fmla="*/ 1209454 h 1343838"/>
                <a:gd name="connsiteX8" fmla="*/ 0 w 1872021"/>
                <a:gd name="connsiteY8" fmla="*/ 134384 h 1343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2021" h="1343838">
                  <a:moveTo>
                    <a:pt x="0" y="134384"/>
                  </a:moveTo>
                  <a:cubicBezTo>
                    <a:pt x="0" y="60166"/>
                    <a:pt x="60166" y="0"/>
                    <a:pt x="134384" y="0"/>
                  </a:cubicBezTo>
                  <a:lnTo>
                    <a:pt x="1737637" y="0"/>
                  </a:lnTo>
                  <a:cubicBezTo>
                    <a:pt x="1811855" y="0"/>
                    <a:pt x="1872021" y="60166"/>
                    <a:pt x="1872021" y="134384"/>
                  </a:cubicBezTo>
                  <a:lnTo>
                    <a:pt x="1872021" y="1209454"/>
                  </a:lnTo>
                  <a:cubicBezTo>
                    <a:pt x="1872021" y="1283672"/>
                    <a:pt x="1811855" y="1343838"/>
                    <a:pt x="1737637" y="1343838"/>
                  </a:cubicBezTo>
                  <a:lnTo>
                    <a:pt x="134384" y="1343838"/>
                  </a:lnTo>
                  <a:cubicBezTo>
                    <a:pt x="60166" y="1343838"/>
                    <a:pt x="0" y="1283672"/>
                    <a:pt x="0" y="1209454"/>
                  </a:cubicBezTo>
                  <a:lnTo>
                    <a:pt x="0" y="134384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4130" tIns="104130" rIns="104130" bIns="10413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СУБСИДИИ</a:t>
              </a:r>
              <a:endParaRPr lang="ru-RU" sz="1700" kern="1200" dirty="0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9765231" y="2379834"/>
              <a:ext cx="944424" cy="2315326"/>
            </a:xfrm>
            <a:custGeom>
              <a:avLst/>
              <a:gdLst>
                <a:gd name="connsiteX0" fmla="*/ 0 w 944424"/>
                <a:gd name="connsiteY0" fmla="*/ 94442 h 2315326"/>
                <a:gd name="connsiteX1" fmla="*/ 94442 w 944424"/>
                <a:gd name="connsiteY1" fmla="*/ 0 h 2315326"/>
                <a:gd name="connsiteX2" fmla="*/ 849982 w 944424"/>
                <a:gd name="connsiteY2" fmla="*/ 0 h 2315326"/>
                <a:gd name="connsiteX3" fmla="*/ 944424 w 944424"/>
                <a:gd name="connsiteY3" fmla="*/ 94442 h 2315326"/>
                <a:gd name="connsiteX4" fmla="*/ 944424 w 944424"/>
                <a:gd name="connsiteY4" fmla="*/ 2220884 h 2315326"/>
                <a:gd name="connsiteX5" fmla="*/ 849982 w 944424"/>
                <a:gd name="connsiteY5" fmla="*/ 2315326 h 2315326"/>
                <a:gd name="connsiteX6" fmla="*/ 94442 w 944424"/>
                <a:gd name="connsiteY6" fmla="*/ 2315326 h 2315326"/>
                <a:gd name="connsiteX7" fmla="*/ 0 w 944424"/>
                <a:gd name="connsiteY7" fmla="*/ 2220884 h 2315326"/>
                <a:gd name="connsiteX8" fmla="*/ 0 w 944424"/>
                <a:gd name="connsiteY8" fmla="*/ 94442 h 231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424" h="2315326">
                  <a:moveTo>
                    <a:pt x="0" y="94442"/>
                  </a:moveTo>
                  <a:cubicBezTo>
                    <a:pt x="0" y="42283"/>
                    <a:pt x="42283" y="0"/>
                    <a:pt x="94442" y="0"/>
                  </a:cubicBezTo>
                  <a:lnTo>
                    <a:pt x="849982" y="0"/>
                  </a:lnTo>
                  <a:cubicBezTo>
                    <a:pt x="902141" y="0"/>
                    <a:pt x="944424" y="42283"/>
                    <a:pt x="944424" y="94442"/>
                  </a:cubicBezTo>
                  <a:lnTo>
                    <a:pt x="944424" y="2220884"/>
                  </a:lnTo>
                  <a:cubicBezTo>
                    <a:pt x="944424" y="2273043"/>
                    <a:pt x="902141" y="2315326"/>
                    <a:pt x="849982" y="2315326"/>
                  </a:cubicBezTo>
                  <a:lnTo>
                    <a:pt x="94442" y="2315326"/>
                  </a:lnTo>
                  <a:cubicBezTo>
                    <a:pt x="42283" y="2315326"/>
                    <a:pt x="0" y="2273043"/>
                    <a:pt x="0" y="2220884"/>
                  </a:cubicBezTo>
                  <a:lnTo>
                    <a:pt x="0" y="94442"/>
                  </a:lnTo>
                  <a:close/>
                </a:path>
              </a:pathLst>
            </a:custGeom>
          </p:spPr>
          <p:style>
            <a:lnRef idx="3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1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2431" tIns="92431" rIns="92431" bIns="92431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700" kern="1200" dirty="0" smtClean="0"/>
                <a:t>ЖИЛЬЕ</a:t>
              </a:r>
              <a:endParaRPr lang="ru-RU" sz="17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1241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18618"/>
          </a:xfrm>
        </p:spPr>
        <p:txBody>
          <a:bodyPr>
            <a:normAutofit/>
          </a:bodyPr>
          <a:lstStyle/>
          <a:p>
            <a:r>
              <a:rPr lang="ru-RU" sz="4600" dirty="0" smtClean="0"/>
              <a:t>Социальные выплаты Москвы </a:t>
            </a:r>
            <a:endParaRPr lang="ru-RU" sz="4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3564" y="2238234"/>
            <a:ext cx="10178322" cy="293426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Выплаты семьям с детьми. В 2022 составляет от 6000 до 12000 руб.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Выплаты пенсионерам и инвалидам. В 2022 году у инвалидов составляет 10000 руб., а у пенсионеров 18000 руб.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Выплаты детям-сиротам в 2021 году составило 18800 руб.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Пособие на погребение в 2020 году составляло 6000 руб.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Прожиточный минимум  в 2022 году составляет 11900 руб.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Поддержка от города в трудной жизненной ситуации </a:t>
            </a:r>
            <a:r>
              <a:rPr lang="ru-RU" dirty="0" smtClean="0"/>
              <a:t>составила 10800 руб.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455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4396768" cy="7692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Определения: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11167" y="1238492"/>
            <a:ext cx="981533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Материнский капитал – денежные выплаты семьям с 2 и более детьми, так государство их поддерживает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Государственные выплаты – это денежные выплаты по системе социального </a:t>
            </a:r>
            <a:r>
              <a:rPr lang="ru-RU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обеспечения.Отличаются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 пенсий тем, что заменяют основные источники средств существования</a:t>
            </a:r>
          </a:p>
          <a:p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Компенсации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это когда работодатель возмещает сотруднику расходы, связанные с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работой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Субсидии -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ее 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выплачивают из государственного, регионального или муниципального бюджета под определенные цели: какие-либо покупки, оплату лечения и так </a:t>
            </a:r>
            <a:r>
              <a:rPr lang="ru-RU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далее</a:t>
            </a:r>
          </a:p>
          <a:p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Дотации -  это деньги, которые выделяет государство или организация из своего бюджета для помощи нуждающемуся региону страны, предприятию или гражданину.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902" y="4014798"/>
            <a:ext cx="4527630" cy="2580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11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xmlns="" id="{57500303-A207-4812-BEB9-51E132FEB73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xmlns="" id="{10118C91-C025-4776-BE95-E9926378E79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31" name="Freeform 6">
              <a:extLst>
                <a:ext uri="{FF2B5EF4-FFF2-40B4-BE49-F238E27FC236}">
                  <a16:creationId xmlns:a16="http://schemas.microsoft.com/office/drawing/2014/main" xmlns="" id="{339174D0-30E8-4BBF-BF81-5DDAC33C0C0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xmlns="" id="{6113CB76-5DE9-45ED-BDCF-E41F4C059D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FB2A41-B493-9657-FC6F-1D9FE9FF9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1995" y="924447"/>
            <a:ext cx="4936850" cy="2387472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cap="all" dirty="0"/>
              <a:t>Где </a:t>
            </a:r>
            <a:r>
              <a:rPr lang="en-US" sz="6000" cap="all" dirty="0" smtClean="0"/>
              <a:t>гос</a:t>
            </a:r>
            <a:r>
              <a:rPr lang="ru-RU" sz="6000" cap="all" dirty="0" smtClean="0"/>
              <a:t>УДАРСТ</a:t>
            </a:r>
            <a:r>
              <a:rPr lang="en-US" sz="6000" cap="all" dirty="0" smtClean="0"/>
              <a:t>во </a:t>
            </a:r>
            <a:r>
              <a:rPr lang="en-US" sz="6000" cap="all" dirty="0"/>
              <a:t>берет деньги?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F6AE25D8-8EF9-4A70-AE28-DD9B8A02AB6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405221" y="349359"/>
            <a:ext cx="5562761" cy="4592209"/>
            <a:chOff x="405221" y="349359"/>
            <a:chExt cx="5562761" cy="4592209"/>
          </a:xfrm>
        </p:grpSpPr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xmlns="" id="{47BE8E0A-23D8-49BB-8A56-66C01061766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778908" y="798045"/>
              <a:ext cx="3189074" cy="4143523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37" name="Freeform 6">
              <a:extLst>
                <a:ext uri="{FF2B5EF4-FFF2-40B4-BE49-F238E27FC236}">
                  <a16:creationId xmlns:a16="http://schemas.microsoft.com/office/drawing/2014/main" xmlns="" id="{F4F0FDAA-96B4-4AC1-8E4C-25B545A166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 flipH="1" flipV="1">
              <a:off x="405221" y="34935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92976823"/>
              </p:ext>
            </p:extLst>
          </p:nvPr>
        </p:nvGraphicFramePr>
        <p:xfrm>
          <a:off x="5653564" y="643465"/>
          <a:ext cx="5751975" cy="4452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Рамка 4"/>
          <p:cNvSpPr/>
          <p:nvPr/>
        </p:nvSpPr>
        <p:spPr>
          <a:xfrm>
            <a:off x="3216000" y="5450070"/>
            <a:ext cx="5760000" cy="1026000"/>
          </a:xfrm>
          <a:prstGeom prst="fram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Статья 57 Конституции Российской Федерации: Каждый обязан платить законно установленные налоги и сборы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837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4402555" cy="6824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Определения: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0656" y="1892462"/>
            <a:ext cx="6834625" cy="4074287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Налоговые доходы – это налоги с людей на имущество, товар, сборы за использование природных ресурсов и так далее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Неналоговые доходы </a:t>
            </a:r>
            <a:r>
              <a:rPr lang="ru-RU" dirty="0"/>
              <a:t>–  доходы от использования имущества, которое находится в государственной или муниципальной </a:t>
            </a:r>
            <a:r>
              <a:rPr lang="ru-RU" dirty="0" smtClean="0"/>
              <a:t>собственности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 smtClean="0"/>
              <a:t>Безвозмездные поступления – это дотации субсидии и субвенции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/>
              <a:t>Субвенции - бюджетные выплаты, направленные на поддержание другой бюджетной системы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281" y="567160"/>
            <a:ext cx="3697233" cy="547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84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99917" y="246281"/>
            <a:ext cx="3593975" cy="73486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pSp>
        <p:nvGrpSpPr>
          <p:cNvPr id="20" name="Группа 19"/>
          <p:cNvGrpSpPr/>
          <p:nvPr/>
        </p:nvGrpSpPr>
        <p:grpSpPr>
          <a:xfrm>
            <a:off x="7584863" y="357628"/>
            <a:ext cx="4199534" cy="6167583"/>
            <a:chOff x="7584863" y="357628"/>
            <a:chExt cx="4199534" cy="6167583"/>
          </a:xfrm>
        </p:grpSpPr>
        <p:grpSp>
          <p:nvGrpSpPr>
            <p:cNvPr id="11" name="Группа 10"/>
            <p:cNvGrpSpPr/>
            <p:nvPr/>
          </p:nvGrpSpPr>
          <p:grpSpPr>
            <a:xfrm flipH="1">
              <a:off x="7584863" y="357628"/>
              <a:ext cx="4199534" cy="6167583"/>
              <a:chOff x="7670801" y="346248"/>
              <a:chExt cx="4199534" cy="6167583"/>
            </a:xfrm>
          </p:grpSpPr>
          <p:sp>
            <p:nvSpPr>
              <p:cNvPr id="12" name="Фигура, имеющая форму буквы L 11">
                <a:extLst>
                  <a:ext uri="{FF2B5EF4-FFF2-40B4-BE49-F238E27FC236}">
                    <a16:creationId xmlns:a16="http://schemas.microsoft.com/office/drawing/2014/main" xmlns="" id="{B2E5C4E1-A11D-9DE8-56BF-CA62CE9102D6}"/>
                  </a:ext>
                </a:extLst>
              </p:cNvPr>
              <p:cNvSpPr/>
              <p:nvPr/>
            </p:nvSpPr>
            <p:spPr>
              <a:xfrm>
                <a:off x="7670801" y="2897248"/>
                <a:ext cx="1754940" cy="3616583"/>
              </a:xfrm>
              <a:prstGeom prst="corner">
                <a:avLst>
                  <a:gd name="adj1" fmla="val 10032"/>
                  <a:gd name="adj2" fmla="val 118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" name="Фигура, имеющая форму буквы L 12">
                <a:extLst>
                  <a:ext uri="{FF2B5EF4-FFF2-40B4-BE49-F238E27FC236}">
                    <a16:creationId xmlns:a16="http://schemas.microsoft.com/office/drawing/2014/main" xmlns="" id="{E40041BB-6A64-0755-3B9C-50793E0BA3DA}"/>
                  </a:ext>
                </a:extLst>
              </p:cNvPr>
              <p:cNvSpPr/>
              <p:nvPr/>
            </p:nvSpPr>
            <p:spPr>
              <a:xfrm rot="10800000">
                <a:off x="10115395" y="346248"/>
                <a:ext cx="1754940" cy="3616583"/>
              </a:xfrm>
              <a:prstGeom prst="corner">
                <a:avLst>
                  <a:gd name="adj1" fmla="val 10032"/>
                  <a:gd name="adj2" fmla="val 118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14" name="Скругленный прямоугольник 13"/>
            <p:cNvSpPr/>
            <p:nvPr/>
          </p:nvSpPr>
          <p:spPr>
            <a:xfrm>
              <a:off x="8131700" y="981146"/>
              <a:ext cx="3203737" cy="480920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ПО ВЕРТИКАЛИ:</a:t>
              </a:r>
            </a:p>
            <a:p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</a:rPr>
                <a:t>2. Превышение расходов бюджета над его </a:t>
              </a:r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доходами это…?</a:t>
              </a:r>
            </a:p>
            <a:p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</a:rPr>
                <a:t>4. Превышение доходов бюджета над его </a:t>
              </a:r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расходами это…?</a:t>
              </a:r>
            </a:p>
            <a:p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5. Деньги, у которых есть хозяин называют…?</a:t>
              </a:r>
            </a:p>
            <a:p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7. Какой бюджет принадлежит всем членам семьи?</a:t>
              </a:r>
            </a:p>
            <a:p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8. Как называются запланированные траты в бюджете?</a:t>
              </a:r>
            </a:p>
            <a:p>
              <a:endParaRPr lang="ru-RU" sz="1400" dirty="0">
                <a:solidFill>
                  <a:schemeClr val="tx2">
                    <a:lumMod val="50000"/>
                  </a:schemeClr>
                </a:solidFill>
              </a:endParaRPr>
            </a:p>
            <a:p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ПО ГОРИЗОНТАЛИ:</a:t>
              </a:r>
            </a:p>
            <a:p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1. Как называются деньги, которые попадают в бюджет?</a:t>
              </a:r>
            </a:p>
            <a:p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</a:rPr>
                <a:t>3. </a:t>
              </a:r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Состояние </a:t>
              </a:r>
              <a:r>
                <a:rPr lang="ru-RU" sz="1400" dirty="0">
                  <a:solidFill>
                    <a:schemeClr val="tx2">
                      <a:lumMod val="50000"/>
                    </a:schemeClr>
                  </a:solidFill>
                </a:rPr>
                <a:t>бюджета, в котором соблюдено соответствие между расходами и доходами</a:t>
              </a:r>
            </a:p>
            <a:p>
              <a:r>
                <a:rPr lang="ru-RU" sz="1400" dirty="0" smtClean="0">
                  <a:solidFill>
                    <a:schemeClr val="tx2">
                      <a:lumMod val="50000"/>
                    </a:schemeClr>
                  </a:solidFill>
                </a:rPr>
                <a:t>6. Как называется бюджет у Российской Федерации?</a:t>
              </a:r>
              <a:endParaRPr lang="ru-RU" sz="14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64324"/>
              </p:ext>
            </p:extLst>
          </p:nvPr>
        </p:nvGraphicFramePr>
        <p:xfrm>
          <a:off x="1063673" y="1588520"/>
          <a:ext cx="6333184" cy="4370172"/>
        </p:xfrm>
        <a:graphic>
          <a:graphicData uri="http://schemas.openxmlformats.org/drawingml/2006/table">
            <a:tbl>
              <a:tblPr firstRow="1" firstCol="1" bandRow="1"/>
              <a:tblGrid>
                <a:gridCol w="243584"/>
                <a:gridCol w="243584"/>
                <a:gridCol w="243584"/>
                <a:gridCol w="243584"/>
                <a:gridCol w="243584"/>
                <a:gridCol w="243584"/>
                <a:gridCol w="238046"/>
                <a:gridCol w="249122"/>
                <a:gridCol w="258137"/>
                <a:gridCol w="229031"/>
                <a:gridCol w="243584"/>
                <a:gridCol w="243584"/>
                <a:gridCol w="243584"/>
                <a:gridCol w="241618"/>
                <a:gridCol w="245550"/>
                <a:gridCol w="241685"/>
                <a:gridCol w="245483"/>
                <a:gridCol w="243584"/>
                <a:gridCol w="243584"/>
                <a:gridCol w="243584"/>
                <a:gridCol w="243584"/>
                <a:gridCol w="243584"/>
                <a:gridCol w="243584"/>
                <a:gridCol w="243584"/>
                <a:gridCol w="243584"/>
                <a:gridCol w="243584"/>
              </a:tblGrid>
              <a:tr h="2460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305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07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26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3016852" y="3774585"/>
            <a:ext cx="253629" cy="1681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ДЕФИЦИТ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99407" y="4498686"/>
            <a:ext cx="4740700" cy="2417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С         А    Л   А  Н   С         Р   О   В   А   Н   </a:t>
            </a:r>
            <a:r>
              <a:rPr lang="ru-RU" sz="1600" dirty="0" err="1" smtClean="0">
                <a:solidFill>
                  <a:schemeClr val="tx2">
                    <a:lumMod val="50000"/>
                  </a:schemeClr>
                </a:solidFill>
              </a:rPr>
              <a:t>Н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  О   С        Ь  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202820" y="2812648"/>
            <a:ext cx="243069" cy="19277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ПРОФИЦИТ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45220" y="4494715"/>
            <a:ext cx="248856" cy="1460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БЮДЖЕТ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184934" y="2827605"/>
            <a:ext cx="247419" cy="19237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СЕМЕЙНЫЙ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697477" y="1815367"/>
            <a:ext cx="262275" cy="16956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</a:rPr>
              <a:t>РАСХОДЫ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201601" y="3773606"/>
            <a:ext cx="1369839" cy="2385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 Х  О  Д  Ы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504355" y="3044697"/>
            <a:ext cx="4195256" cy="2430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Г  О  С  У        А       С   Т   В       Н  Н  Ы  Й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482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7406185" cy="71721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Контрольные вопросы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251678" y="2986268"/>
            <a:ext cx="62619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Для чего государству нужен бюджет?</a:t>
            </a:r>
          </a:p>
          <a:p>
            <a:pPr marL="342900" indent="-342900">
              <a:buAutoNum type="arabicPeriod"/>
            </a:pPr>
            <a:r>
              <a:rPr lang="ru-RU" dirty="0" smtClean="0"/>
              <a:t>Из каких частей состоит бюджет?</a:t>
            </a:r>
          </a:p>
          <a:p>
            <a:pPr marL="342900" indent="-342900">
              <a:buAutoNum type="arabicPeriod"/>
            </a:pPr>
            <a:r>
              <a:rPr lang="ru-RU" dirty="0" smtClean="0"/>
              <a:t>Какие существуют виды доходов бюджета?</a:t>
            </a:r>
          </a:p>
          <a:p>
            <a:pPr marL="342900" indent="-342900">
              <a:buAutoNum type="arabicPeriod"/>
            </a:pPr>
            <a:r>
              <a:rPr lang="ru-RU" dirty="0" smtClean="0"/>
              <a:t>Что такое дотация?</a:t>
            </a:r>
          </a:p>
          <a:p>
            <a:pPr marL="342900" indent="-342900">
              <a:buAutoNum type="arabicPeriod"/>
            </a:pPr>
            <a:r>
              <a:rPr lang="ru-RU" dirty="0" smtClean="0"/>
              <a:t>Что для вас идеальный бюджет?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1863" y="1291540"/>
            <a:ext cx="5566460" cy="556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60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92756C4-186B-BCD0-8255-2E51424CA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364" y="398900"/>
            <a:ext cx="6517401" cy="60878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 smtClean="0"/>
              <a:t>БЮДЖЕТ – это деньги, у которых есть хозяин или несколько хозяев. Их собираются потратить на определенные цели.</a:t>
            </a:r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endParaRPr lang="ru-RU" sz="1800" b="1" dirty="0" smtClean="0"/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endParaRPr lang="ru-RU" sz="1800" b="1" dirty="0" smtClean="0"/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endParaRPr lang="ru-RU" sz="1800" b="1" dirty="0" smtClean="0"/>
          </a:p>
          <a:p>
            <a:pPr marL="0" indent="0">
              <a:buNone/>
            </a:pPr>
            <a:endParaRPr lang="ru-RU" sz="1800" b="1" dirty="0" smtClean="0"/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endParaRPr lang="ru-RU" sz="1800" b="1" dirty="0" smtClean="0"/>
          </a:p>
          <a:p>
            <a:pPr marL="0" indent="0">
              <a:buNone/>
            </a:pPr>
            <a:endParaRPr lang="ru-RU" sz="1800" b="1" dirty="0"/>
          </a:p>
          <a:p>
            <a:pPr marL="0" indent="0">
              <a:buNone/>
            </a:pPr>
            <a:endParaRPr lang="ru-RU" sz="1800" b="1" dirty="0" smtClean="0"/>
          </a:p>
          <a:p>
            <a:pPr marL="0" indent="0">
              <a:buNone/>
            </a:pPr>
            <a:r>
              <a:rPr lang="ru-RU" sz="1800" b="1" dirty="0" smtClean="0"/>
              <a:t>Главное отличие от «у нас есть деньги» и «бюджет» в том, что у человека имеющего свой бюджет есть возможность рассчитать заранее на что он потратит его наперед</a:t>
            </a:r>
            <a:endParaRPr lang="ru-RU" sz="1800" b="1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0AAB8B2-D259-A813-3865-15EF58911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10819" y="1365434"/>
            <a:ext cx="3635232" cy="4569202"/>
          </a:xfrm>
        </p:spPr>
        <p:txBody>
          <a:bodyPr>
            <a:noAutofit/>
          </a:bodyPr>
          <a:lstStyle/>
          <a:p>
            <a:r>
              <a:rPr lang="ru-RU" sz="5400" dirty="0"/>
              <a:t>ЧТО ТАКОЕ БЮДЖЕТ ПРОСТЫМ ЯЗЫКОМ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799" y="1365434"/>
            <a:ext cx="3912470" cy="382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028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736" y="295255"/>
            <a:ext cx="7833583" cy="4895990"/>
          </a:xfrm>
          <a:prstGeom prst="ellipse">
            <a:avLst/>
          </a:prstGeom>
          <a:ln w="63500" cap="rnd">
            <a:solidFill>
              <a:schemeClr val="tx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4013120" y="5610595"/>
            <a:ext cx="49687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СПАСИБО ЗА ВНИМАНИЕ!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38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усеченным и одним скругленным углом 4"/>
          <p:cNvSpPr/>
          <p:nvPr/>
        </p:nvSpPr>
        <p:spPr>
          <a:xfrm>
            <a:off x="1333747" y="223301"/>
            <a:ext cx="5234787" cy="1423924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E445FB3-C0CB-FC82-9534-E1366519D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8426" y="665159"/>
            <a:ext cx="3939899" cy="982066"/>
          </a:xfrm>
        </p:spPr>
        <p:txBody>
          <a:bodyPr>
            <a:noAutofit/>
          </a:bodyPr>
          <a:lstStyle/>
          <a:p>
            <a:r>
              <a:rPr lang="ru-RU" sz="3200" dirty="0" smtClean="0"/>
              <a:t>КАКОЙ БЮДЖЕТ МОЖЕТ БЫТЬ: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3E600F9-3C24-5A0F-9C3B-66BBC836FA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9190" y="330697"/>
            <a:ext cx="5169344" cy="1209132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Вопрос: как думаете, на что тратят семейный бюджет?</a:t>
            </a: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EBB44B3-FDB0-5EA3-CED2-12A54F524A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180505" y="2281384"/>
            <a:ext cx="3448945" cy="2591325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/>
              <a:t>1.Бюджет организаций</a:t>
            </a:r>
          </a:p>
          <a:p>
            <a:pPr algn="just"/>
            <a:r>
              <a:rPr lang="ru-RU" sz="2000" dirty="0" smtClean="0"/>
              <a:t>2.Государственный бюджет: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-федеральный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-региональный</a:t>
            </a:r>
            <a:br>
              <a:rPr lang="ru-RU" sz="2000" dirty="0" smtClean="0"/>
            </a:br>
            <a:r>
              <a:rPr lang="ru-RU" sz="2000" dirty="0" smtClean="0"/>
              <a:t>                 -местный</a:t>
            </a:r>
          </a:p>
          <a:p>
            <a:pPr algn="just"/>
            <a:r>
              <a:rPr lang="ru-RU" sz="2000" dirty="0" smtClean="0"/>
              <a:t>3. Семейный бюджет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846121102"/>
              </p:ext>
            </p:extLst>
          </p:nvPr>
        </p:nvGraphicFramePr>
        <p:xfrm>
          <a:off x="450033" y="2111098"/>
          <a:ext cx="6398762" cy="42835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648707" y="4670191"/>
            <a:ext cx="36182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Принадлежит всем членам семьи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80245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  <p:bldGraphic spid="8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7" y="382385"/>
            <a:ext cx="10432965" cy="77508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ВОПРОСЫ ПРО СЕМЕЙНЫЙ БЮДЖЕТ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546582"/>
              </p:ext>
            </p:extLst>
          </p:nvPr>
        </p:nvGraphicFramePr>
        <p:xfrm>
          <a:off x="2251918" y="1197980"/>
          <a:ext cx="8061126" cy="54864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4030563"/>
                <a:gridCol w="4030563"/>
              </a:tblGrid>
              <a:tr h="56807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Выделите</a:t>
                      </a:r>
                      <a:r>
                        <a:rPr lang="ru-RU" b="1" baseline="0" dirty="0" smtClean="0"/>
                        <a:t> правильные ответы на следующие вопросы: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Возможные</a:t>
                      </a:r>
                      <a:r>
                        <a:rPr lang="ru-RU" baseline="0" dirty="0" smtClean="0"/>
                        <a:t> о</a:t>
                      </a:r>
                      <a:r>
                        <a:rPr lang="ru-RU" dirty="0" smtClean="0"/>
                        <a:t>тветы:</a:t>
                      </a:r>
                      <a:endParaRPr lang="ru-RU" dirty="0"/>
                    </a:p>
                  </a:txBody>
                  <a:tcPr/>
                </a:tc>
              </a:tr>
              <a:tr h="105499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Из</a:t>
                      </a:r>
                      <a:r>
                        <a:rPr lang="ru-RU" b="0" baseline="0" dirty="0" smtClean="0"/>
                        <a:t> чего складывается семейный бюджет?</a:t>
                      </a:r>
                      <a:endParaRPr lang="ru-RU" b="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1.Заработок</a:t>
                      </a:r>
                      <a:r>
                        <a:rPr lang="ru-RU" baseline="0" dirty="0" smtClean="0"/>
                        <a:t> членов семьи  2.Пенсии членов семьи  3.Выигрыш в лотереи  4.Денег, взятых в долг  5.Пособия на ребенка</a:t>
                      </a:r>
                    </a:p>
                  </a:txBody>
                  <a:tcPr/>
                </a:tc>
              </a:tr>
              <a:tr h="8115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Что нужно ежемесячно оплачивать?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1.Ремонт  2.Крупные покупки  3.Коммунальные услуги  4.Электроэнергия  5.Квартплата</a:t>
                      </a:r>
                      <a:endParaRPr lang="ru-RU" dirty="0"/>
                    </a:p>
                  </a:txBody>
                  <a:tcPr/>
                </a:tc>
              </a:tr>
              <a:tr h="8115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Что входит в оплату коммунальных услуг?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1.Квартплата  2.Электроэнергия  3.Вывоз</a:t>
                      </a:r>
                      <a:r>
                        <a:rPr lang="ru-RU" baseline="0" dirty="0" smtClean="0"/>
                        <a:t> мусора  4.Телефон  5.Транспортные расходы</a:t>
                      </a:r>
                      <a:endParaRPr lang="ru-RU" dirty="0"/>
                    </a:p>
                  </a:txBody>
                  <a:tcPr/>
                </a:tc>
              </a:tr>
              <a:tr h="8115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Как узнают сведения</a:t>
                      </a:r>
                      <a:r>
                        <a:rPr lang="ru-RU" b="0" baseline="0" dirty="0" smtClean="0"/>
                        <a:t> об израсходованной электроэнергии?</a:t>
                      </a:r>
                      <a:endParaRPr lang="ru-RU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1.По</a:t>
                      </a:r>
                      <a:r>
                        <a:rPr lang="ru-RU" baseline="0" dirty="0" smtClean="0"/>
                        <a:t> радио</a:t>
                      </a:r>
                    </a:p>
                    <a:p>
                      <a:r>
                        <a:rPr lang="ru-RU" baseline="0" dirty="0" smtClean="0"/>
                        <a:t>2.По электросчетчику</a:t>
                      </a:r>
                    </a:p>
                    <a:p>
                      <a:r>
                        <a:rPr lang="ru-RU" baseline="0" dirty="0" smtClean="0"/>
                        <a:t>3.По телефону</a:t>
                      </a:r>
                      <a:endParaRPr lang="ru-RU" dirty="0"/>
                    </a:p>
                  </a:txBody>
                  <a:tcPr/>
                </a:tc>
              </a:tr>
              <a:tr h="8115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0" dirty="0" smtClean="0"/>
                        <a:t>Что</a:t>
                      </a:r>
                      <a:r>
                        <a:rPr lang="ru-RU" b="0" baseline="0" dirty="0" smtClean="0"/>
                        <a:t> нужно сделать для того, чтобы приобрести дорогостоящую вещь?</a:t>
                      </a:r>
                      <a:endParaRPr lang="ru-RU" b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1.Найти клад  2.Планировать покупку</a:t>
                      </a:r>
                      <a:r>
                        <a:rPr lang="ru-RU" baseline="0" dirty="0" smtClean="0"/>
                        <a:t> заранее и копить  3.Просить денег у знакомых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784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Рамка 13"/>
          <p:cNvSpPr/>
          <p:nvPr/>
        </p:nvSpPr>
        <p:spPr>
          <a:xfrm>
            <a:off x="3085322" y="4391608"/>
            <a:ext cx="5657460" cy="2245568"/>
          </a:xfrm>
          <a:prstGeom prst="frame">
            <a:avLst/>
          </a:prstGeom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3">
            <a:schemeClr val="lt1"/>
          </a:lnRef>
          <a:fillRef idx="1003">
            <a:schemeClr val="dk2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975" y="2608449"/>
            <a:ext cx="2365251" cy="1574370"/>
          </a:xfrm>
          <a:prstGeom prst="rect">
            <a:avLst/>
          </a:prstGeom>
        </p:spPr>
      </p:pic>
      <p:sp>
        <p:nvSpPr>
          <p:cNvPr id="10" name="Выноска-облако 9"/>
          <p:cNvSpPr/>
          <p:nvPr/>
        </p:nvSpPr>
        <p:spPr>
          <a:xfrm>
            <a:off x="8543730" y="994389"/>
            <a:ext cx="2836506" cy="1505338"/>
          </a:xfrm>
          <a:prstGeom prst="cloudCallou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1678" y="382385"/>
            <a:ext cx="8456918" cy="7161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ГОСУДАРСТВЕННЫЙ БЮДЖЕТ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808887" y="1994414"/>
            <a:ext cx="62776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Государственный или же Федеральный бюджет тратиться на: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Строительство школ, больниц, музеев и театров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Выплату зарплаты всем работающим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Выплата пособий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Строительство дорог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Содержание армии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Содержание органов власти, судов и полиции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42782" y="1423893"/>
            <a:ext cx="2569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Почему же государство тратит на это деньги?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590729" y="4914227"/>
            <a:ext cx="46466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 как раз для того, чтоб все граждане, независимо от их дохода, имели одинаковый доступ к тому, что необходимо для их жизни и развития в целом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234153" y="912110"/>
            <a:ext cx="4287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</a:t>
            </a:r>
            <a:r>
              <a:rPr lang="ru-RU" dirty="0" smtClean="0"/>
              <a:t>ринадлежит всем жителям государства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0866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0" grpId="0" animBg="1"/>
      <p:bldP spid="4" grpId="0"/>
      <p:bldP spid="7" grpId="0"/>
      <p:bldP spid="9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7869462" cy="7453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Бюджет города Москвы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81225370"/>
              </p:ext>
            </p:extLst>
          </p:nvPr>
        </p:nvGraphicFramePr>
        <p:xfrm>
          <a:off x="1349612" y="1187357"/>
          <a:ext cx="9623188" cy="49950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02620492"/>
              </p:ext>
            </p:extLst>
          </p:nvPr>
        </p:nvGraphicFramePr>
        <p:xfrm>
          <a:off x="5036024" y="2743199"/>
          <a:ext cx="5123975" cy="3395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28242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7444E4-3DDA-9BE0-1B97-7F765C91E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02039"/>
          </a:xfrm>
        </p:spPr>
        <p:txBody>
          <a:bodyPr>
            <a:normAutofit/>
          </a:bodyPr>
          <a:lstStyle/>
          <a:p>
            <a:r>
              <a:rPr lang="ru-RU" dirty="0" smtClean="0"/>
              <a:t>ЧТО ТАКОЕ ДОХОДЫ?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251678" y="1356259"/>
            <a:ext cx="10178322" cy="161400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ЭТО ВСЕ ДЕНЬГИ, КОТОРЫЕ ПОПАДАЮТ В БЮДЖЕТ!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Деньги</a:t>
            </a:r>
            <a:r>
              <a:rPr lang="ru-RU" dirty="0"/>
              <a:t>, которые заработал хозяин бюджета или которые ему подарили. </a:t>
            </a:r>
            <a:r>
              <a:rPr lang="ru-RU" dirty="0" smtClean="0"/>
              <a:t>Также </a:t>
            </a:r>
            <a:r>
              <a:rPr lang="ru-RU" dirty="0"/>
              <a:t>включают накопления, которые еще не потратили.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333" y="2970266"/>
            <a:ext cx="5842341" cy="328631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42174" y="3479630"/>
            <a:ext cx="37189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Доходы могут взяться из: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Зарплаты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Стипендии 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Пенсии 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Пособия 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Прибыли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47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FC9D8D-F327-2EA1-7E2F-9B776A89E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777492"/>
          </a:xfrm>
        </p:spPr>
        <p:txBody>
          <a:bodyPr>
            <a:noAutofit/>
          </a:bodyPr>
          <a:lstStyle/>
          <a:p>
            <a:r>
              <a:rPr lang="ru-RU" dirty="0" smtClean="0"/>
              <a:t>Что такое расходы?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1251678" y="1399217"/>
            <a:ext cx="10178322" cy="164469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ЭТО ВСЕ ТРАТЫ, КОТОРЫЕ БЫЛИ ЗАПЛАНИРОВАНЫ В БЮДЖЕТЕ!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/>
              <a:t>В зависимости от бюджета это могут быть обязательные траты или траты на что-то приятное, от </a:t>
            </a:r>
            <a:r>
              <a:rPr lang="ru-RU" dirty="0" smtClean="0"/>
              <a:t>которых </a:t>
            </a:r>
            <a:r>
              <a:rPr lang="ru-RU" dirty="0"/>
              <a:t>можно и отказаться, если не хватит денег.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806" y="3043909"/>
            <a:ext cx="4051212" cy="361251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18381" y="3696005"/>
            <a:ext cx="4311117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Расход денег идет на: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Оплату жилья 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Питание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Обучение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Медицинское обслуживание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Отдых 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42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CC801D-BB95-0B45-54C5-0ADC07B64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5823" y="452763"/>
            <a:ext cx="3831220" cy="4683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СБАЛАНСИРОВАННОСТЬ</a:t>
            </a:r>
            <a:endParaRPr lang="ru-RU" sz="2800" dirty="0"/>
          </a:p>
        </p:txBody>
      </p:sp>
      <p:grpSp>
        <p:nvGrpSpPr>
          <p:cNvPr id="41" name="Группа 40"/>
          <p:cNvGrpSpPr/>
          <p:nvPr/>
        </p:nvGrpSpPr>
        <p:grpSpPr>
          <a:xfrm>
            <a:off x="1295301" y="1295033"/>
            <a:ext cx="9632264" cy="4357846"/>
            <a:chOff x="1163256" y="1126280"/>
            <a:chExt cx="9632264" cy="4357846"/>
          </a:xfrm>
        </p:grpSpPr>
        <p:grpSp>
          <p:nvGrpSpPr>
            <p:cNvPr id="40" name="Группа 39"/>
            <p:cNvGrpSpPr/>
            <p:nvPr/>
          </p:nvGrpSpPr>
          <p:grpSpPr>
            <a:xfrm>
              <a:off x="1163256" y="1126280"/>
              <a:ext cx="9632264" cy="4357846"/>
              <a:chOff x="1163256" y="1126280"/>
              <a:chExt cx="9632264" cy="4357846"/>
            </a:xfrm>
          </p:grpSpPr>
          <p:grpSp>
            <p:nvGrpSpPr>
              <p:cNvPr id="38" name="Группа 37"/>
              <p:cNvGrpSpPr/>
              <p:nvPr/>
            </p:nvGrpSpPr>
            <p:grpSpPr>
              <a:xfrm>
                <a:off x="1163256" y="3489766"/>
                <a:ext cx="9632264" cy="1994360"/>
                <a:chOff x="1157469" y="4271058"/>
                <a:chExt cx="9632264" cy="1994360"/>
              </a:xfrm>
            </p:grpSpPr>
            <p:sp>
              <p:nvSpPr>
                <p:cNvPr id="36" name="Прямоугольник 35"/>
                <p:cNvSpPr/>
                <p:nvPr/>
              </p:nvSpPr>
              <p:spPr>
                <a:xfrm>
                  <a:off x="1157469" y="5916768"/>
                  <a:ext cx="3503776" cy="341453"/>
                </a:xfrm>
                <a:prstGeom prst="rect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200" dirty="0">
                    <a:solidFill>
                      <a:schemeClr val="accent3">
                        <a:lumMod val="75000"/>
                      </a:schemeClr>
                    </a:solidFill>
                  </a:endParaRPr>
                </a:p>
              </p:txBody>
            </p:sp>
            <p:grpSp>
              <p:nvGrpSpPr>
                <p:cNvPr id="21" name="Группа 20"/>
                <p:cNvGrpSpPr/>
                <p:nvPr/>
              </p:nvGrpSpPr>
              <p:grpSpPr>
                <a:xfrm>
                  <a:off x="8380071" y="4271058"/>
                  <a:ext cx="1251948" cy="1123297"/>
                  <a:chOff x="2245489" y="4462041"/>
                  <a:chExt cx="937549" cy="772122"/>
                </a:xfrm>
                <a:solidFill>
                  <a:schemeClr val="accent4">
                    <a:lumMod val="60000"/>
                    <a:lumOff val="40000"/>
                  </a:schemeClr>
                </a:solidFill>
              </p:grpSpPr>
              <p:sp>
                <p:nvSpPr>
                  <p:cNvPr id="22" name="Трапеция 21"/>
                  <p:cNvSpPr/>
                  <p:nvPr/>
                </p:nvSpPr>
                <p:spPr>
                  <a:xfrm>
                    <a:off x="2245489" y="4722131"/>
                    <a:ext cx="937549" cy="512032"/>
                  </a:xfrm>
                  <a:prstGeom prst="trapezoid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3" name="Прямоугольник 22"/>
                  <p:cNvSpPr/>
                  <p:nvPr/>
                </p:nvSpPr>
                <p:spPr>
                  <a:xfrm>
                    <a:off x="2604304" y="4612511"/>
                    <a:ext cx="190982" cy="156259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4" name="Скругленный прямоугольник 23"/>
                  <p:cNvSpPr/>
                  <p:nvPr/>
                </p:nvSpPr>
                <p:spPr>
                  <a:xfrm>
                    <a:off x="2424896" y="4462041"/>
                    <a:ext cx="579014" cy="150470"/>
                  </a:xfrm>
                  <a:prstGeom prst="round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grpSp>
              <p:nvGrpSpPr>
                <p:cNvPr id="20" name="Группа 19"/>
                <p:cNvGrpSpPr/>
                <p:nvPr/>
              </p:nvGrpSpPr>
              <p:grpSpPr>
                <a:xfrm>
                  <a:off x="2292657" y="4328932"/>
                  <a:ext cx="1237621" cy="1064026"/>
                  <a:chOff x="2245489" y="4462041"/>
                  <a:chExt cx="937549" cy="772122"/>
                </a:xfrm>
              </p:grpSpPr>
              <p:sp>
                <p:nvSpPr>
                  <p:cNvPr id="17" name="Трапеция 16"/>
                  <p:cNvSpPr/>
                  <p:nvPr/>
                </p:nvSpPr>
                <p:spPr>
                  <a:xfrm>
                    <a:off x="2245489" y="4722131"/>
                    <a:ext cx="937549" cy="512032"/>
                  </a:xfrm>
                  <a:prstGeom prst="trapezoid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8" name="Прямоугольник 17"/>
                  <p:cNvSpPr/>
                  <p:nvPr/>
                </p:nvSpPr>
                <p:spPr>
                  <a:xfrm>
                    <a:off x="2604304" y="4612511"/>
                    <a:ext cx="190982" cy="156259"/>
                  </a:xfrm>
                  <a:prstGeom prst="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9" name="Скругленный прямоугольник 18"/>
                  <p:cNvSpPr/>
                  <p:nvPr/>
                </p:nvSpPr>
                <p:spPr>
                  <a:xfrm>
                    <a:off x="2424896" y="4462041"/>
                    <a:ext cx="579014" cy="150470"/>
                  </a:xfrm>
                  <a:prstGeom prst="roundRect">
                    <a:avLst/>
                  </a:prstGeom>
                  <a:solidFill>
                    <a:schemeClr val="accent3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</p:grpSp>
            <p:cxnSp>
              <p:nvCxnSpPr>
                <p:cNvPr id="10" name="Прямая соединительная линия 9"/>
                <p:cNvCxnSpPr/>
                <p:nvPr/>
              </p:nvCxnSpPr>
              <p:spPr>
                <a:xfrm>
                  <a:off x="2107257" y="5381887"/>
                  <a:ext cx="7753707" cy="11071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TextBox 14"/>
                <p:cNvSpPr txBox="1"/>
                <p:nvPr/>
              </p:nvSpPr>
              <p:spPr>
                <a:xfrm>
                  <a:off x="2465671" y="4767763"/>
                  <a:ext cx="89159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dirty="0" smtClean="0">
                      <a:latin typeface="Century Gothic" panose="020B0502020202020204" pitchFamily="34" charset="0"/>
                    </a:rPr>
                    <a:t>Доходы</a:t>
                  </a:r>
                </a:p>
                <a:p>
                  <a:r>
                    <a:rPr lang="ru-RU" sz="1200" dirty="0" smtClean="0">
                      <a:latin typeface="Century Gothic" panose="020B0502020202020204" pitchFamily="34" charset="0"/>
                    </a:rPr>
                    <a:t>бюджета</a:t>
                  </a:r>
                  <a:endParaRPr lang="ru-RU" sz="1200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8587092" y="4803786"/>
                  <a:ext cx="89159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ru-RU" sz="1200" dirty="0" smtClean="0">
                      <a:latin typeface="Century Gothic" panose="020B0502020202020204" pitchFamily="34" charset="0"/>
                    </a:rPr>
                    <a:t>Расходы</a:t>
                  </a:r>
                </a:p>
                <a:p>
                  <a:r>
                    <a:rPr lang="ru-RU" sz="1200" dirty="0" smtClean="0">
                      <a:latin typeface="Century Gothic" panose="020B0502020202020204" pitchFamily="34" charset="0"/>
                    </a:rPr>
                    <a:t>бюджета</a:t>
                  </a:r>
                  <a:endParaRPr lang="ru-RU" sz="1200" dirty="0">
                    <a:latin typeface="Century Gothic" panose="020B0502020202020204" pitchFamily="34" charset="0"/>
                  </a:endParaRPr>
                </a:p>
              </p:txBody>
            </p:sp>
            <p:sp>
              <p:nvSpPr>
                <p:cNvPr id="25" name="Равнобедренный треугольник 24"/>
                <p:cNvSpPr/>
                <p:nvPr/>
              </p:nvSpPr>
              <p:spPr>
                <a:xfrm rot="10800000">
                  <a:off x="2328250" y="5432538"/>
                  <a:ext cx="323222" cy="140080"/>
                </a:xfrm>
                <a:prstGeom prst="triangle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Равнобедренный треугольник 29"/>
                <p:cNvSpPr/>
                <p:nvPr/>
              </p:nvSpPr>
              <p:spPr>
                <a:xfrm rot="10800000">
                  <a:off x="9293879" y="5448716"/>
                  <a:ext cx="323222" cy="140080"/>
                </a:xfrm>
                <a:prstGeom prst="triangl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>
                  <a:off x="2292657" y="5582512"/>
                  <a:ext cx="1237621" cy="341453"/>
                </a:xfrm>
                <a:prstGeom prst="rect">
                  <a:avLst/>
                </a:prstGeom>
                <a:solidFill>
                  <a:schemeClr val="accent3">
                    <a:lumMod val="20000"/>
                    <a:lumOff val="80000"/>
                  </a:schemeClr>
                </a:solidFill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dirty="0" smtClean="0">
                      <a:solidFill>
                        <a:schemeClr val="tx1"/>
                      </a:solidFill>
                    </a:rPr>
                    <a:t>ПРОФИЦИТ</a:t>
                  </a:r>
                  <a:endParaRPr lang="ru-RU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3" name="Прямоугольник 32"/>
                <p:cNvSpPr/>
                <p:nvPr/>
              </p:nvSpPr>
              <p:spPr>
                <a:xfrm>
                  <a:off x="8380071" y="5588797"/>
                  <a:ext cx="1250005" cy="341453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dirty="0" smtClean="0">
                      <a:solidFill>
                        <a:schemeClr val="tx1"/>
                      </a:solidFill>
                    </a:rPr>
                    <a:t>ДЕФИЦИТ</a:t>
                  </a:r>
                  <a:endParaRPr lang="ru-RU" sz="12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7" name="Прямоугольник 36"/>
                <p:cNvSpPr/>
                <p:nvPr/>
              </p:nvSpPr>
              <p:spPr>
                <a:xfrm>
                  <a:off x="7220412" y="5923965"/>
                  <a:ext cx="3569321" cy="341453"/>
                </a:xfrm>
                <a:prstGeom prst="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1200" dirty="0">
                      <a:solidFill>
                        <a:schemeClr val="tx1"/>
                      </a:solidFill>
                    </a:rPr>
                    <a:t>Превышение расходов бюджета над его </a:t>
                  </a:r>
                  <a:r>
                    <a:rPr lang="ru-RU" sz="1200" dirty="0" smtClean="0">
                      <a:solidFill>
                        <a:schemeClr val="tx1"/>
                      </a:solidFill>
                    </a:rPr>
                    <a:t>доходами</a:t>
                  </a:r>
                  <a:endParaRPr lang="ru-RU" sz="1200" dirty="0">
                    <a:solidFill>
                      <a:schemeClr val="tx1"/>
                    </a:solidFill>
                  </a:endParaRPr>
                </a:p>
              </p:txBody>
            </p:sp>
          </p:grpSp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6111433" y="1126280"/>
                <a:ext cx="0" cy="3477348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TextBox 33"/>
            <p:cNvSpPr txBox="1"/>
            <p:nvPr/>
          </p:nvSpPr>
          <p:spPr>
            <a:xfrm>
              <a:off x="1163256" y="5171301"/>
              <a:ext cx="355251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/>
                <a:t>Превышение доходов бюджета над его </a:t>
              </a:r>
              <a:r>
                <a:rPr lang="ru-RU" sz="1200" dirty="0" smtClean="0"/>
                <a:t>расходами</a:t>
              </a:r>
              <a:endParaRPr lang="ru-RU" sz="1200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4129480" y="3877426"/>
            <a:ext cx="1560120" cy="913894"/>
            <a:chOff x="4664597" y="4512572"/>
            <a:chExt cx="740780" cy="574501"/>
          </a:xfrm>
        </p:grpSpPr>
        <p:sp>
          <p:nvSpPr>
            <p:cNvPr id="42" name="Прямоугольник с двумя усеченными соседними углами 41"/>
            <p:cNvSpPr/>
            <p:nvPr/>
          </p:nvSpPr>
          <p:spPr>
            <a:xfrm>
              <a:off x="4664597" y="4624086"/>
              <a:ext cx="740780" cy="462987"/>
            </a:xfrm>
            <a:prstGeom prst="snip2Same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000" dirty="0" smtClean="0"/>
                <a:t>ИСТОЧНИКИ </a:t>
              </a:r>
              <a:r>
                <a:rPr lang="ru-RU" sz="1000" dirty="0" smtClean="0">
                  <a:solidFill>
                    <a:schemeClr val="bg1"/>
                  </a:solidFill>
                </a:rPr>
                <a:t>ФИНАНСИРОВАНИЯ ДЕФИЦИТА</a:t>
              </a:r>
              <a:endParaRPr lang="ru-RU" sz="1000" dirty="0">
                <a:solidFill>
                  <a:schemeClr val="bg1"/>
                </a:solidFill>
              </a:endParaRPr>
            </a:p>
          </p:txBody>
        </p:sp>
        <p:sp>
          <p:nvSpPr>
            <p:cNvPr id="43" name="Месяц 42"/>
            <p:cNvSpPr/>
            <p:nvPr/>
          </p:nvSpPr>
          <p:spPr>
            <a:xfrm rot="5400000">
              <a:off x="4975324" y="4436526"/>
              <a:ext cx="119326" cy="271418"/>
            </a:xfrm>
            <a:prstGeom prst="moon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3418590" y="2354181"/>
            <a:ext cx="1554465" cy="1598170"/>
            <a:chOff x="3175311" y="2637175"/>
            <a:chExt cx="1554465" cy="1598170"/>
          </a:xfrm>
        </p:grpSpPr>
        <p:cxnSp>
          <p:nvCxnSpPr>
            <p:cNvPr id="48" name="Прямая со стрелкой 47"/>
            <p:cNvCxnSpPr/>
            <p:nvPr/>
          </p:nvCxnSpPr>
          <p:spPr>
            <a:xfrm>
              <a:off x="3912243" y="2893671"/>
              <a:ext cx="405114" cy="1341674"/>
            </a:xfrm>
            <a:prstGeom prst="straightConnector1">
              <a:avLst/>
            </a:prstGeom>
            <a:ln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48"/>
            <p:cNvSpPr txBox="1"/>
            <p:nvPr/>
          </p:nvSpPr>
          <p:spPr>
            <a:xfrm>
              <a:off x="3175311" y="2637175"/>
              <a:ext cx="155446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/>
                <a:t>Что же это такое?</a:t>
              </a:r>
              <a:endParaRPr lang="ru-RU" sz="1400" dirty="0"/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2303841" y="783913"/>
            <a:ext cx="78792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состояние </a:t>
            </a:r>
            <a:r>
              <a:rPr lang="ru-RU" sz="1600" dirty="0"/>
              <a:t>бюджета, в котором соблюдено соответствие между расходами и </a:t>
            </a:r>
            <a:r>
              <a:rPr lang="ru-RU" sz="1600" dirty="0" smtClean="0"/>
              <a:t>доходами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03777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1" grpId="0"/>
    </p:bldLst>
  </p:timing>
</p:sld>
</file>

<file path=ppt/theme/theme1.xml><?xml version="1.0" encoding="utf-8"?>
<a:theme xmlns:a="http://schemas.openxmlformats.org/drawingml/2006/main" name="Badge">
  <a:themeElements>
    <a:clrScheme name="Другая 7">
      <a:dk1>
        <a:sysClr val="windowText" lastClr="000000"/>
      </a:dk1>
      <a:lt1>
        <a:srgbClr val="FFFFFF"/>
      </a:lt1>
      <a:dk2>
        <a:srgbClr val="7F6941"/>
      </a:dk2>
      <a:lt2>
        <a:srgbClr val="FAD17A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TM10001106[[fn=Эмблема]]</Template>
  <TotalTime>645</TotalTime>
  <Words>1056</Words>
  <Application>Microsoft Office PowerPoint</Application>
  <PresentationFormat>Произвольный</PresentationFormat>
  <Paragraphs>621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Badge</vt:lpstr>
      <vt:lpstr>Лучшее образовательное мероприятие по проекту «Бюджет для граждан»</vt:lpstr>
      <vt:lpstr>Презентация PowerPoint</vt:lpstr>
      <vt:lpstr>КАКОЙ БЮДЖЕТ МОЖЕТ БЫТЬ:</vt:lpstr>
      <vt:lpstr>ВОПРОСЫ ПРО СЕМЕЙНЫЙ БЮДЖЕТ</vt:lpstr>
      <vt:lpstr>ГОСУДАРСТВЕННЫЙ БЮДЖЕТ</vt:lpstr>
      <vt:lpstr>Бюджет города Москвы</vt:lpstr>
      <vt:lpstr>ЧТО ТАКОЕ ДОХОДЫ?</vt:lpstr>
      <vt:lpstr>Что такое расходы?</vt:lpstr>
      <vt:lpstr>СБАЛАНСИРОВАННОСТЬ</vt:lpstr>
      <vt:lpstr>Презентация PowerPoint</vt:lpstr>
      <vt:lpstr>Решите следующую ситуационную задачу</vt:lpstr>
      <vt:lpstr>ЧТО МЫ ПОЛУЧАЕМ ОТ Государства БЕСПЛАТНО И ПОЧЕМУ?</vt:lpstr>
      <vt:lpstr>Как вы думаете, что мы получаем бесплатно от государства?</vt:lpstr>
      <vt:lpstr>Социальные выплаты Москвы </vt:lpstr>
      <vt:lpstr>Определения:</vt:lpstr>
      <vt:lpstr>Где госУДАРСТво берет деньги?</vt:lpstr>
      <vt:lpstr>Определения:</vt:lpstr>
      <vt:lpstr>кроссворд</vt:lpstr>
      <vt:lpstr>Контрольные вопросы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Лучшее образовательное мероприятие по проекту «Бюджет для граждан»</dc:title>
  <dc:creator>катя уварова</dc:creator>
  <cp:lastModifiedBy>209 Teach</cp:lastModifiedBy>
  <cp:revision>60</cp:revision>
  <dcterms:created xsi:type="dcterms:W3CDTF">2022-04-28T05:19:42Z</dcterms:created>
  <dcterms:modified xsi:type="dcterms:W3CDTF">2022-05-11T12:13:13Z</dcterms:modified>
</cp:coreProperties>
</file>