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7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1892" autoAdjust="0"/>
  </p:normalViewPr>
  <p:slideViewPr>
    <p:cSldViewPr snapToGrid="0" showGuides="1">
      <p:cViewPr>
        <p:scale>
          <a:sx n="66" d="100"/>
          <a:sy n="66" d="100"/>
        </p:scale>
        <p:origin x="2472" y="57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esktop\&#1051;&#1080;&#1089;&#1090;%20Microsoft%20Exc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esktop\&#1051;&#1080;&#1089;&#1090;%20Microsoft%20Exce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&#1055;&#1086;&#1082;&#1072;&#1079;&#1072;&#1090;&#1077;&#1083;&#1080;%20&#1079;&#1072;&#1082;&#1086;&#1085;&#1072;%20&#1086;%20&#1073;&#1102;&#1076;&#1078;&#1077;&#1090;&#1077;%20&#1052;&#1086;&#1089;&#1082;&#1074;&#1099;%20(2024%20-%202026%20&#1075;&#1075;.)%20-%20&#1056;&#1072;&#1089;&#1093;&#1086;&#1076;&#1099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&#1055;&#1086;&#1082;&#1072;&#1079;&#1072;&#1090;&#1077;&#1083;&#1080;%20&#1079;&#1072;&#1082;&#1086;&#1085;&#1072;%20&#1086;%20&#1073;&#1102;&#1076;&#1078;&#1077;&#1090;&#1077;%20&#1052;&#1086;&#1089;&#1082;&#1074;&#1099;%20(2024%20-%202026%20&#1075;&#1075;.)%20-%20&#1056;&#1072;&#1089;&#1093;&#1086;&#1076;&#1099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&#1055;&#1086;&#1082;&#1072;&#1079;&#1072;&#1090;&#1077;&#1083;&#1080;%20&#1079;&#1072;&#1082;&#1086;&#1085;&#1072;%20&#1086;%20&#1073;&#1102;&#1076;&#1078;&#1077;&#1090;&#1077;%20&#1052;&#1086;&#1089;&#1082;&#1074;&#1099;%20(2024%20-%202026%20&#1075;&#1075;.)%20-%20&#1056;&#1072;&#1089;&#1093;&#1086;&#1076;&#1099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&#1055;&#1086;&#1082;&#1072;&#1079;&#1072;&#1090;&#1077;&#1083;&#1080;%20&#1079;&#1072;&#1082;&#1086;&#1085;&#1072;%20&#1086;%20&#1073;&#1102;&#1076;&#1078;&#1077;&#1090;&#1077;%20&#1052;&#1086;&#1089;&#1082;&#1074;&#1099;%20(2024%20-%202026%20&#1075;&#1075;.)%20-%20&#1056;&#1072;&#1089;&#1093;&#1086;&#1076;&#1099;%20(1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ide\Downloads\Byudzhet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Доходы бюджета города Москвы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Лист1!$A$4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pattFill prst="narHorz">
              <a:fgClr>
                <a:schemeClr val="accent5">
                  <a:shade val="76000"/>
                </a:schemeClr>
              </a:fgClr>
              <a:bgClr>
                <a:schemeClr val="accent5">
                  <a:shade val="7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7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Лист1!$B$2:$D$3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Лист1!$B$4:$D$4</c:f>
              <c:numCache>
                <c:formatCode>0.00</c:formatCode>
                <c:ptCount val="3"/>
                <c:pt idx="0">
                  <c:v>3981.5</c:v>
                </c:pt>
                <c:pt idx="1">
                  <c:v>4295.5</c:v>
                </c:pt>
                <c:pt idx="2">
                  <c:v>4638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35-4315-8E32-4BADE43F7F11}"/>
            </c:ext>
          </c:extLst>
        </c:ser>
        <c:ser>
          <c:idx val="1"/>
          <c:order val="1"/>
          <c:tx>
            <c:strRef>
              <c:f>Лист1!$A$5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pattFill prst="narHorz">
              <a:fgClr>
                <a:schemeClr val="accent5">
                  <a:tint val="77000"/>
                </a:schemeClr>
              </a:fgClr>
              <a:bgClr>
                <a:schemeClr val="accent5">
                  <a:tint val="77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77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Лист1!$B$2:$D$3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Лист1!$B$5:$D$5</c:f>
              <c:numCache>
                <c:formatCode>0.00</c:formatCode>
                <c:ptCount val="3"/>
                <c:pt idx="0">
                  <c:v>308.10000000000002</c:v>
                </c:pt>
                <c:pt idx="1">
                  <c:v>301.39999999999998</c:v>
                </c:pt>
                <c:pt idx="2">
                  <c:v>295.2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35-4315-8E32-4BADE43F7F1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710652895"/>
        <c:axId val="710655295"/>
      </c:barChart>
      <c:catAx>
        <c:axId val="710652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10655295"/>
        <c:crosses val="autoZero"/>
        <c:auto val="1"/>
        <c:lblAlgn val="ctr"/>
        <c:lblOffset val="100"/>
        <c:noMultiLvlLbl val="0"/>
      </c:catAx>
      <c:valAx>
        <c:axId val="710655295"/>
        <c:scaling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10652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Основные характеристики бюджета города Москвы на 2024 год и плановый период 2025 и 2026 годов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общее!$B$4</c:f>
              <c:strCache>
                <c:ptCount val="1"/>
                <c:pt idx="0">
                  <c:v>Доходы, тыс. рублей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общее!$C$4:$E$4</c:f>
              <c:numCache>
                <c:formatCode>General</c:formatCode>
                <c:ptCount val="3"/>
                <c:pt idx="0">
                  <c:v>4.28</c:v>
                </c:pt>
                <c:pt idx="1">
                  <c:v>4.59</c:v>
                </c:pt>
                <c:pt idx="2">
                  <c:v>4.93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C-4C3A-B4A5-24448ABB287F}"/>
            </c:ext>
          </c:extLst>
        </c:ser>
        <c:ser>
          <c:idx val="1"/>
          <c:order val="1"/>
          <c:tx>
            <c:strRef>
              <c:f>общее!$B$5</c:f>
              <c:strCache>
                <c:ptCount val="1"/>
                <c:pt idx="0">
                  <c:v>Расходы, тыс. рублей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общее!$C$5:$E$5</c:f>
              <c:numCache>
                <c:formatCode>General</c:formatCode>
                <c:ptCount val="3"/>
                <c:pt idx="0">
                  <c:v>4.79</c:v>
                </c:pt>
                <c:pt idx="1">
                  <c:v>5</c:v>
                </c:pt>
                <c:pt idx="2">
                  <c:v>5.14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8C-4C3A-B4A5-24448ABB287F}"/>
            </c:ext>
          </c:extLst>
        </c:ser>
        <c:ser>
          <c:idx val="2"/>
          <c:order val="2"/>
          <c:tx>
            <c:strRef>
              <c:f>общее!$B$6</c:f>
              <c:strCache>
                <c:ptCount val="1"/>
                <c:pt idx="0">
                  <c:v>Дефицит бюджета города москвы, тыс. рублей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общее!$C$6:$E$6</c:f>
              <c:numCache>
                <c:formatCode>General</c:formatCode>
                <c:ptCount val="3"/>
                <c:pt idx="0">
                  <c:v>0.5</c:v>
                </c:pt>
                <c:pt idx="1">
                  <c:v>0.41</c:v>
                </c:pt>
                <c:pt idx="2">
                  <c:v>0.20999999999999996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8C-4C3A-B4A5-24448ABB28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080617647"/>
        <c:axId val="1080614767"/>
      </c:barChart>
      <c:catAx>
        <c:axId val="1080617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80614767"/>
        <c:crosses val="autoZero"/>
        <c:auto val="1"/>
        <c:lblAlgn val="ctr"/>
        <c:lblOffset val="100"/>
        <c:noMultiLvlLbl val="0"/>
      </c:catAx>
      <c:valAx>
        <c:axId val="1080614767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млрд. рублей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crossAx val="1080617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Источники внутреннего финансирования дефицитов бюджетов в </a:t>
            </a:r>
            <a:r>
              <a:rPr lang="en-US"/>
              <a:t>202</a:t>
            </a:r>
            <a:r>
              <a:rPr lang="ru-RU"/>
              <a:t>4 году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ИФДБ!$C$14</c:f>
              <c:strCache>
                <c:ptCount val="1"/>
                <c:pt idx="0">
                  <c:v>2024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5">
                      <a:shade val="58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shade val="58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shade val="58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58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0B-447F-9C82-DA9D82C5F25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shade val="86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shade val="86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shade val="86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86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C0B-447F-9C82-DA9D82C5F25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tint val="86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tint val="86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tint val="86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tint val="86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EC0B-447F-9C82-DA9D82C5F25A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5">
                      <a:tint val="58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tint val="58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tint val="58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tint val="58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EC0B-447F-9C82-DA9D82C5F2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ИФДБ!$B$15:$B$18</c:f>
              <c:strCache>
                <c:ptCount val="4"/>
                <c:pt idx="0">
                  <c:v>Государственные (муниципальные) ценные бумаги, номинальная стоимость которых указана в валюте Российской Федерации</c:v>
                </c:pt>
                <c:pt idx="1">
                  <c:v>Бюджетные кредиты из других бюджетов бюджетной системы Российской Федерации</c:v>
                </c:pt>
                <c:pt idx="2">
                  <c:v>Изменение остатков средств на счетах по учету средств бюджетов</c:v>
                </c:pt>
                <c:pt idx="3">
                  <c:v>Иные источники внутреннего финансирования дефицитов бюджетов </c:v>
                </c:pt>
              </c:strCache>
            </c:strRef>
          </c:cat>
          <c:val>
            <c:numRef>
              <c:f>ИФДБ!$C$15:$C$18</c:f>
              <c:numCache>
                <c:formatCode>0.00%</c:formatCode>
                <c:ptCount val="4"/>
                <c:pt idx="0">
                  <c:v>0.2290230482035111</c:v>
                </c:pt>
                <c:pt idx="1">
                  <c:v>1.3163545304242439E-2</c:v>
                </c:pt>
                <c:pt idx="2">
                  <c:v>0.36401430050709072</c:v>
                </c:pt>
                <c:pt idx="3">
                  <c:v>0.39379910598515577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C0B-447F-9C82-DA9D82C5F25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Государственные</a:t>
            </a:r>
            <a:r>
              <a:rPr lang="en-US"/>
              <a:t> </a:t>
            </a:r>
            <a:r>
              <a:rPr lang="ru-RU"/>
              <a:t>внутренние</a:t>
            </a:r>
            <a:r>
              <a:rPr lang="en-US"/>
              <a:t> </a:t>
            </a:r>
            <a:r>
              <a:rPr lang="ru-RU"/>
              <a:t>заимствования</a:t>
            </a:r>
            <a:r>
              <a:rPr lang="en-US"/>
              <a:t> </a:t>
            </a:r>
            <a:r>
              <a:rPr lang="ru-RU"/>
              <a:t>города Москвы на 2024 год и плановый период 2025 и 2026 годов, млн. руб</a:t>
            </a:r>
            <a:r>
              <a:rPr lang="en-US"/>
              <a:t>.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Госзайм!$B$4</c:f>
              <c:strCache>
                <c:ptCount val="1"/>
                <c:pt idx="0">
                  <c:v>Государственные ценные бумаги, номинальная стоимость которых указана в валюте Российской Федерации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Госзайм!$C$3:$E$3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Госзайм!$C$4:$E$4</c:f>
              <c:numCache>
                <c:formatCode>#,##0.00</c:formatCode>
                <c:ptCount val="3"/>
                <c:pt idx="0">
                  <c:v>150</c:v>
                </c:pt>
                <c:pt idx="1">
                  <c:v>150</c:v>
                </c:pt>
                <c:pt idx="2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9B-401E-B595-7C9B54961B75}"/>
            </c:ext>
          </c:extLst>
        </c:ser>
        <c:ser>
          <c:idx val="1"/>
          <c:order val="1"/>
          <c:tx>
            <c:v>Бюджетные кредиты из других бюджетов бюджетной системы Российской Федерации в валюте Российской Федерации </c:v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Госзайм!$C$3:$E$3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Госзайм!$C$5:$E$5</c:f>
              <c:numCache>
                <c:formatCode>#,##0.00</c:formatCode>
                <c:ptCount val="3"/>
                <c:pt idx="0">
                  <c:v>9.5</c:v>
                </c:pt>
                <c:pt idx="1">
                  <c:v>16</c:v>
                </c:pt>
                <c:pt idx="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9B-401E-B595-7C9B54961B7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06896447"/>
        <c:axId val="2106893087"/>
      </c:barChart>
      <c:catAx>
        <c:axId val="2106896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893087"/>
        <c:crosses val="autoZero"/>
        <c:auto val="1"/>
        <c:lblAlgn val="ctr"/>
        <c:lblOffset val="100"/>
        <c:noMultiLvlLbl val="0"/>
      </c:catAx>
      <c:valAx>
        <c:axId val="2106893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896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Основные характеристики бюджета города Москвы на 2024 год и плановый период 2025 и 2026 годов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общее!$B$4</c:f>
              <c:strCache>
                <c:ptCount val="1"/>
                <c:pt idx="0">
                  <c:v>Доходы, тыс. рублей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общее!$C$4:$E$4</c:f>
              <c:numCache>
                <c:formatCode>General</c:formatCode>
                <c:ptCount val="3"/>
                <c:pt idx="0">
                  <c:v>4.28</c:v>
                </c:pt>
                <c:pt idx="1">
                  <c:v>4.59</c:v>
                </c:pt>
                <c:pt idx="2">
                  <c:v>4.93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C-4C3A-B4A5-24448ABB287F}"/>
            </c:ext>
          </c:extLst>
        </c:ser>
        <c:ser>
          <c:idx val="1"/>
          <c:order val="1"/>
          <c:tx>
            <c:strRef>
              <c:f>общее!$B$5</c:f>
              <c:strCache>
                <c:ptCount val="1"/>
                <c:pt idx="0">
                  <c:v>Расходы, тыс. рублей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общее!$C$5:$E$5</c:f>
              <c:numCache>
                <c:formatCode>General</c:formatCode>
                <c:ptCount val="3"/>
                <c:pt idx="0">
                  <c:v>4.79</c:v>
                </c:pt>
                <c:pt idx="1">
                  <c:v>5</c:v>
                </c:pt>
                <c:pt idx="2">
                  <c:v>5.14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8C-4C3A-B4A5-24448ABB287F}"/>
            </c:ext>
          </c:extLst>
        </c:ser>
        <c:ser>
          <c:idx val="2"/>
          <c:order val="2"/>
          <c:tx>
            <c:strRef>
              <c:f>общее!$B$6</c:f>
              <c:strCache>
                <c:ptCount val="1"/>
                <c:pt idx="0">
                  <c:v>Дефицит бюджета города москвы, тыс. рублей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общее!$C$6:$E$6</c:f>
              <c:numCache>
                <c:formatCode>General</c:formatCode>
                <c:ptCount val="3"/>
                <c:pt idx="0">
                  <c:v>0.5</c:v>
                </c:pt>
                <c:pt idx="1">
                  <c:v>0.41</c:v>
                </c:pt>
                <c:pt idx="2">
                  <c:v>0.20999999999999996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8C-4C3A-B4A5-24448ABB28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080617647"/>
        <c:axId val="1080614767"/>
      </c:barChart>
      <c:catAx>
        <c:axId val="1080617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80614767"/>
        <c:crosses val="autoZero"/>
        <c:auto val="1"/>
        <c:lblAlgn val="ctr"/>
        <c:lblOffset val="100"/>
        <c:noMultiLvlLbl val="0"/>
      </c:catAx>
      <c:valAx>
        <c:axId val="1080614767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млрд. рублей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crossAx val="1080617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Государственные</a:t>
            </a:r>
            <a:r>
              <a:rPr lang="en-US" dirty="0"/>
              <a:t> </a:t>
            </a:r>
            <a:r>
              <a:rPr lang="ru-RU" dirty="0"/>
              <a:t>внутренние</a:t>
            </a:r>
            <a:r>
              <a:rPr lang="en-US" dirty="0"/>
              <a:t> </a:t>
            </a:r>
            <a:r>
              <a:rPr lang="ru-RU" dirty="0"/>
              <a:t>заимствования</a:t>
            </a:r>
            <a:r>
              <a:rPr lang="en-US" dirty="0"/>
              <a:t> </a:t>
            </a:r>
            <a:r>
              <a:rPr lang="ru-RU" dirty="0"/>
              <a:t>города Москвы на 2024 год и плановый период 2025 и 2026 годов, млн </a:t>
            </a:r>
            <a:r>
              <a:rPr lang="ru-RU" dirty="0" err="1"/>
              <a:t>руб</a:t>
            </a:r>
            <a:r>
              <a:rPr lang="en-US" dirty="0"/>
              <a:t>.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Госзайм!$B$4</c:f>
              <c:strCache>
                <c:ptCount val="1"/>
                <c:pt idx="0">
                  <c:v>Государственные ценные бумаги, номинальная стоимость которых указана в валюте Российской Федерации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Госзайм!$C$3:$E$3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Госзайм!$C$4:$E$4</c:f>
              <c:numCache>
                <c:formatCode>#,##0.00</c:formatCode>
                <c:ptCount val="3"/>
                <c:pt idx="0">
                  <c:v>150</c:v>
                </c:pt>
                <c:pt idx="1">
                  <c:v>150</c:v>
                </c:pt>
                <c:pt idx="2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3E-4BBF-98AE-1BD075C757CF}"/>
            </c:ext>
          </c:extLst>
        </c:ser>
        <c:ser>
          <c:idx val="1"/>
          <c:order val="1"/>
          <c:tx>
            <c:v>Бюджетные кредиты из других бюджетов бюджетной системы Российской Федерации в валюте Российской Федерации </c:v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Госзайм!$C$3:$E$3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Госзайм!$C$5:$E$5</c:f>
              <c:numCache>
                <c:formatCode>#,##0.00</c:formatCode>
                <c:ptCount val="3"/>
                <c:pt idx="0">
                  <c:v>9.5</c:v>
                </c:pt>
                <c:pt idx="1">
                  <c:v>16</c:v>
                </c:pt>
                <c:pt idx="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3E-4BBF-98AE-1BD075C757C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06896447"/>
        <c:axId val="2106893087"/>
      </c:barChart>
      <c:catAx>
        <c:axId val="2106896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893087"/>
        <c:crosses val="autoZero"/>
        <c:auto val="1"/>
        <c:lblAlgn val="ctr"/>
        <c:lblOffset val="100"/>
        <c:noMultiLvlLbl val="0"/>
      </c:catAx>
      <c:valAx>
        <c:axId val="2106893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896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Источники внутреннего финансирования дефицитов бюджетов в </a:t>
            </a:r>
            <a:r>
              <a:rPr lang="en-US"/>
              <a:t>202</a:t>
            </a:r>
            <a:r>
              <a:rPr lang="ru-RU"/>
              <a:t>4 году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ИФДБ!$C$14</c:f>
              <c:strCache>
                <c:ptCount val="1"/>
                <c:pt idx="0">
                  <c:v>2024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5">
                      <a:shade val="58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shade val="58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shade val="58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58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16-4EEE-8206-66D10D002F2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shade val="86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shade val="86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shade val="86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86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16-4EEE-8206-66D10D002F2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tint val="86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tint val="86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tint val="86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tint val="86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16-4EEE-8206-66D10D002F2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5">
                      <a:tint val="58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tint val="58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tint val="58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tint val="58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16-4EEE-8206-66D10D002F2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ИФДБ!$B$15:$B$18</c:f>
              <c:strCache>
                <c:ptCount val="4"/>
                <c:pt idx="0">
                  <c:v>Государственные (муниципальные) ценные бумаги, номинальная стоимость которых указана в валюте Российской Федерации</c:v>
                </c:pt>
                <c:pt idx="1">
                  <c:v>Бюджетные кредиты из других бюджетов бюджетной системы Российской Федерации</c:v>
                </c:pt>
                <c:pt idx="2">
                  <c:v>Изменение остатков средств на счетах по учету средств бюджетов</c:v>
                </c:pt>
                <c:pt idx="3">
                  <c:v>Иные источники внутреннего финансирования дефицитов бюджетов </c:v>
                </c:pt>
              </c:strCache>
            </c:strRef>
          </c:cat>
          <c:val>
            <c:numRef>
              <c:f>ИФДБ!$C$15:$C$18</c:f>
              <c:numCache>
                <c:formatCode>0.00%</c:formatCode>
                <c:ptCount val="4"/>
                <c:pt idx="0">
                  <c:v>0.2290230482035111</c:v>
                </c:pt>
                <c:pt idx="1">
                  <c:v>1.3163545304242439E-2</c:v>
                </c:pt>
                <c:pt idx="2">
                  <c:v>0.36401430050709072</c:v>
                </c:pt>
                <c:pt idx="3">
                  <c:v>0.39379910598515577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116-4EEE-8206-66D10D002F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Основные характеристики бюджета города Москвы на 2024 год и плановый период 2025 и 2026 годов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общее!$B$4</c:f>
              <c:strCache>
                <c:ptCount val="1"/>
                <c:pt idx="0">
                  <c:v>Доходы, тыс. рублей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общее!$C$4:$E$4</c:f>
              <c:numCache>
                <c:formatCode>General</c:formatCode>
                <c:ptCount val="3"/>
                <c:pt idx="0">
                  <c:v>4.28</c:v>
                </c:pt>
                <c:pt idx="1">
                  <c:v>4.59</c:v>
                </c:pt>
                <c:pt idx="2">
                  <c:v>4.93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C-4C3A-B4A5-24448ABB287F}"/>
            </c:ext>
          </c:extLst>
        </c:ser>
        <c:ser>
          <c:idx val="1"/>
          <c:order val="1"/>
          <c:tx>
            <c:strRef>
              <c:f>общее!$B$5</c:f>
              <c:strCache>
                <c:ptCount val="1"/>
                <c:pt idx="0">
                  <c:v>Расходы, тыс. рублей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общее!$C$5:$E$5</c:f>
              <c:numCache>
                <c:formatCode>General</c:formatCode>
                <c:ptCount val="3"/>
                <c:pt idx="0">
                  <c:v>4.79</c:v>
                </c:pt>
                <c:pt idx="1">
                  <c:v>5</c:v>
                </c:pt>
                <c:pt idx="2">
                  <c:v>5.14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8C-4C3A-B4A5-24448ABB287F}"/>
            </c:ext>
          </c:extLst>
        </c:ser>
        <c:ser>
          <c:idx val="2"/>
          <c:order val="2"/>
          <c:tx>
            <c:strRef>
              <c:f>общее!$B$6</c:f>
              <c:strCache>
                <c:ptCount val="1"/>
                <c:pt idx="0">
                  <c:v>Дефицит бюджета города москвы, тыс. рублей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общее!$C$6:$E$6</c:f>
              <c:numCache>
                <c:formatCode>General</c:formatCode>
                <c:ptCount val="3"/>
                <c:pt idx="0">
                  <c:v>0.5</c:v>
                </c:pt>
                <c:pt idx="1">
                  <c:v>0.41</c:v>
                </c:pt>
                <c:pt idx="2">
                  <c:v>0.20999999999999996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8C-4C3A-B4A5-24448ABB28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080617647"/>
        <c:axId val="1080614767"/>
      </c:barChart>
      <c:catAx>
        <c:axId val="1080617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80614767"/>
        <c:crosses val="autoZero"/>
        <c:auto val="1"/>
        <c:lblAlgn val="ctr"/>
        <c:lblOffset val="100"/>
        <c:noMultiLvlLbl val="0"/>
      </c:catAx>
      <c:valAx>
        <c:axId val="1080614767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млрд. рублей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crossAx val="1080617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Государственные</a:t>
            </a:r>
            <a:r>
              <a:rPr lang="en-US"/>
              <a:t> </a:t>
            </a:r>
            <a:r>
              <a:rPr lang="ru-RU"/>
              <a:t>внутренние</a:t>
            </a:r>
            <a:r>
              <a:rPr lang="en-US"/>
              <a:t> </a:t>
            </a:r>
            <a:r>
              <a:rPr lang="ru-RU"/>
              <a:t>заимствования</a:t>
            </a:r>
            <a:r>
              <a:rPr lang="en-US"/>
              <a:t> </a:t>
            </a:r>
            <a:r>
              <a:rPr lang="ru-RU"/>
              <a:t>города Москвы на 2024 год и плановый период 2025 и 2026 годов, млн. руб</a:t>
            </a:r>
            <a:r>
              <a:rPr lang="en-US"/>
              <a:t>.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Госзайм!$B$4</c:f>
              <c:strCache>
                <c:ptCount val="1"/>
                <c:pt idx="0">
                  <c:v>Государственные ценные бумаги, номинальная стоимость которых указана в валюте Российской Федерации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Госзайм!$C$3:$E$3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Госзайм!$C$4:$E$4</c:f>
              <c:numCache>
                <c:formatCode>#,##0.00</c:formatCode>
                <c:ptCount val="3"/>
                <c:pt idx="0">
                  <c:v>150</c:v>
                </c:pt>
                <c:pt idx="1">
                  <c:v>150</c:v>
                </c:pt>
                <c:pt idx="2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3E-4BBF-98AE-1BD075C757CF}"/>
            </c:ext>
          </c:extLst>
        </c:ser>
        <c:ser>
          <c:idx val="1"/>
          <c:order val="1"/>
          <c:tx>
            <c:v>Бюджетные кредиты из других бюджетов бюджетной системы Российской Федерации в валюте Российской Федерации </c:v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Госзайм!$C$3:$E$3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Госзайм!$C$5:$E$5</c:f>
              <c:numCache>
                <c:formatCode>#,##0.00</c:formatCode>
                <c:ptCount val="3"/>
                <c:pt idx="0">
                  <c:v>9.5</c:v>
                </c:pt>
                <c:pt idx="1">
                  <c:v>16</c:v>
                </c:pt>
                <c:pt idx="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3E-4BBF-98AE-1BD075C757C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06896447"/>
        <c:axId val="2106893087"/>
      </c:barChart>
      <c:catAx>
        <c:axId val="2106896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893087"/>
        <c:crosses val="autoZero"/>
        <c:auto val="1"/>
        <c:lblAlgn val="ctr"/>
        <c:lblOffset val="100"/>
        <c:noMultiLvlLbl val="0"/>
      </c:catAx>
      <c:valAx>
        <c:axId val="2106893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896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Источники внутреннего финансирования дефицитов бюджетов в </a:t>
            </a:r>
            <a:r>
              <a:rPr lang="en-US"/>
              <a:t>202</a:t>
            </a:r>
            <a:r>
              <a:rPr lang="ru-RU"/>
              <a:t>4 году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ИФДБ!$C$14</c:f>
              <c:strCache>
                <c:ptCount val="1"/>
                <c:pt idx="0">
                  <c:v>2024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5">
                      <a:shade val="58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shade val="58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shade val="58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58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16-4EEE-8206-66D10D002F2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shade val="86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shade val="86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shade val="86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86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16-4EEE-8206-66D10D002F2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tint val="86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tint val="86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tint val="86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tint val="86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16-4EEE-8206-66D10D002F2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5">
                      <a:tint val="58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tint val="58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tint val="58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tint val="58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16-4EEE-8206-66D10D002F2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ИФДБ!$B$15:$B$18</c:f>
              <c:strCache>
                <c:ptCount val="4"/>
                <c:pt idx="0">
                  <c:v>Государственные (муниципальные) ценные бумаги, номинальная стоимость которых указана в валюте Российской Федерации</c:v>
                </c:pt>
                <c:pt idx="1">
                  <c:v>Бюджетные кредиты из других бюджетов бюджетной системы Российской Федерации</c:v>
                </c:pt>
                <c:pt idx="2">
                  <c:v>Изменение остатков средств на счетах по учету средств бюджетов</c:v>
                </c:pt>
                <c:pt idx="3">
                  <c:v>Иные источники внутреннего финансирования дефицитов бюджетов </c:v>
                </c:pt>
              </c:strCache>
            </c:strRef>
          </c:cat>
          <c:val>
            <c:numRef>
              <c:f>ИФДБ!$C$15:$C$18</c:f>
              <c:numCache>
                <c:formatCode>0.00%</c:formatCode>
                <c:ptCount val="4"/>
                <c:pt idx="0">
                  <c:v>0.2290230482035111</c:v>
                </c:pt>
                <c:pt idx="1">
                  <c:v>1.3163545304242439E-2</c:v>
                </c:pt>
                <c:pt idx="2">
                  <c:v>0.36401430050709072</c:v>
                </c:pt>
                <c:pt idx="3">
                  <c:v>0.39379910598515577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116-4EEE-8206-66D10D002F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Основные характеристики бюджета города Москвы на 2024 год и плановый период 2025 и 2026 годов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общее!$B$4</c:f>
              <c:strCache>
                <c:ptCount val="1"/>
                <c:pt idx="0">
                  <c:v>Доходы, тыс. рублей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общее!$C$4:$E$4</c:f>
              <c:numCache>
                <c:formatCode>General</c:formatCode>
                <c:ptCount val="3"/>
                <c:pt idx="0">
                  <c:v>4.28</c:v>
                </c:pt>
                <c:pt idx="1">
                  <c:v>4.59</c:v>
                </c:pt>
                <c:pt idx="2">
                  <c:v>4.93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C-4C3A-B4A5-24448ABB287F}"/>
            </c:ext>
          </c:extLst>
        </c:ser>
        <c:ser>
          <c:idx val="1"/>
          <c:order val="1"/>
          <c:tx>
            <c:strRef>
              <c:f>общее!$B$5</c:f>
              <c:strCache>
                <c:ptCount val="1"/>
                <c:pt idx="0">
                  <c:v>Расходы, тыс. рублей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общее!$C$5:$E$5</c:f>
              <c:numCache>
                <c:formatCode>General</c:formatCode>
                <c:ptCount val="3"/>
                <c:pt idx="0">
                  <c:v>4.79</c:v>
                </c:pt>
                <c:pt idx="1">
                  <c:v>5</c:v>
                </c:pt>
                <c:pt idx="2">
                  <c:v>5.14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8C-4C3A-B4A5-24448ABB287F}"/>
            </c:ext>
          </c:extLst>
        </c:ser>
        <c:ser>
          <c:idx val="2"/>
          <c:order val="2"/>
          <c:tx>
            <c:strRef>
              <c:f>общее!$B$6</c:f>
              <c:strCache>
                <c:ptCount val="1"/>
                <c:pt idx="0">
                  <c:v>Дефицит бюджета города москвы, тыс. рублей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общее!$C$6:$E$6</c:f>
              <c:numCache>
                <c:formatCode>General</c:formatCode>
                <c:ptCount val="3"/>
                <c:pt idx="0">
                  <c:v>0.5</c:v>
                </c:pt>
                <c:pt idx="1">
                  <c:v>0.41</c:v>
                </c:pt>
                <c:pt idx="2">
                  <c:v>0.20999999999999996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8C-4C3A-B4A5-24448ABB28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080617647"/>
        <c:axId val="1080614767"/>
      </c:barChart>
      <c:catAx>
        <c:axId val="1080617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80614767"/>
        <c:crosses val="autoZero"/>
        <c:auto val="1"/>
        <c:lblAlgn val="ctr"/>
        <c:lblOffset val="100"/>
        <c:noMultiLvlLbl val="0"/>
      </c:catAx>
      <c:valAx>
        <c:axId val="1080614767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млрд. рублей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crossAx val="1080617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Доходы бюджета города Москвы</a:t>
            </a:r>
            <a:r>
              <a:rPr lang="en-US" dirty="0"/>
              <a:t>,</a:t>
            </a:r>
            <a:r>
              <a:rPr lang="en-US" baseline="0" dirty="0"/>
              <a:t> </a:t>
            </a:r>
            <a:r>
              <a:rPr lang="ru-RU" sz="1800" b="1" i="0" u="none" strike="noStrike" kern="1200" cap="all" spc="15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МЛРД </a:t>
            </a:r>
            <a:r>
              <a:rPr lang="ru-RU" sz="1800" b="1" i="0" u="none" strike="noStrike" kern="1200" cap="all" spc="15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1800" b="1" i="0" u="none" strike="noStrike" kern="1200" cap="all" spc="15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Лист1!$A$4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pattFill prst="narHorz">
              <a:fgClr>
                <a:schemeClr val="accent5">
                  <a:shade val="76000"/>
                </a:schemeClr>
              </a:fgClr>
              <a:bgClr>
                <a:schemeClr val="accent5">
                  <a:shade val="7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7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Лист1!$B$2:$D$3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Лист1!$B$4:$D$4</c:f>
              <c:numCache>
                <c:formatCode>0.00</c:formatCode>
                <c:ptCount val="3"/>
                <c:pt idx="0">
                  <c:v>3981.5</c:v>
                </c:pt>
                <c:pt idx="1">
                  <c:v>4295.5</c:v>
                </c:pt>
                <c:pt idx="2">
                  <c:v>4638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3A-4404-9CC5-1B4B61109940}"/>
            </c:ext>
          </c:extLst>
        </c:ser>
        <c:ser>
          <c:idx val="1"/>
          <c:order val="1"/>
          <c:tx>
            <c:strRef>
              <c:f>Лист1!$A$5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pattFill prst="narHorz">
              <a:fgClr>
                <a:schemeClr val="accent5">
                  <a:tint val="77000"/>
                </a:schemeClr>
              </a:fgClr>
              <a:bgClr>
                <a:schemeClr val="accent5">
                  <a:tint val="77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77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Лист1!$B$2:$D$3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Лист1!$B$5:$D$5</c:f>
              <c:numCache>
                <c:formatCode>0.00</c:formatCode>
                <c:ptCount val="3"/>
                <c:pt idx="0">
                  <c:v>308.10000000000002</c:v>
                </c:pt>
                <c:pt idx="1">
                  <c:v>301.39999999999998</c:v>
                </c:pt>
                <c:pt idx="2">
                  <c:v>295.2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3A-4404-9CC5-1B4B6110994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710652895"/>
        <c:axId val="710655295"/>
      </c:barChart>
      <c:catAx>
        <c:axId val="710652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10655295"/>
        <c:crosses val="autoZero"/>
        <c:auto val="1"/>
        <c:lblAlgn val="ctr"/>
        <c:lblOffset val="100"/>
        <c:noMultiLvlLbl val="0"/>
      </c:catAx>
      <c:valAx>
        <c:axId val="710655295"/>
        <c:scaling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10652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Государственные</a:t>
            </a:r>
            <a:r>
              <a:rPr lang="en-US"/>
              <a:t> </a:t>
            </a:r>
            <a:r>
              <a:rPr lang="ru-RU"/>
              <a:t>внутренние</a:t>
            </a:r>
            <a:r>
              <a:rPr lang="en-US"/>
              <a:t> </a:t>
            </a:r>
            <a:r>
              <a:rPr lang="ru-RU"/>
              <a:t>заимствования</a:t>
            </a:r>
            <a:r>
              <a:rPr lang="en-US"/>
              <a:t> </a:t>
            </a:r>
            <a:r>
              <a:rPr lang="ru-RU"/>
              <a:t>города Москвы на 2024 год и плановый период 2025 и 2026 годов, млн. руб</a:t>
            </a:r>
            <a:r>
              <a:rPr lang="en-US"/>
              <a:t>.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Госзайм!$B$4</c:f>
              <c:strCache>
                <c:ptCount val="1"/>
                <c:pt idx="0">
                  <c:v>Государственные ценные бумаги, номинальная стоимость которых указана в валюте Российской Федерации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Госзайм!$C$3:$E$3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Госзайм!$C$4:$E$4</c:f>
              <c:numCache>
                <c:formatCode>#,##0.00</c:formatCode>
                <c:ptCount val="3"/>
                <c:pt idx="0">
                  <c:v>150</c:v>
                </c:pt>
                <c:pt idx="1">
                  <c:v>150</c:v>
                </c:pt>
                <c:pt idx="2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3E-4BBF-98AE-1BD075C757CF}"/>
            </c:ext>
          </c:extLst>
        </c:ser>
        <c:ser>
          <c:idx val="1"/>
          <c:order val="1"/>
          <c:tx>
            <c:v>Бюджетные кредиты из других бюджетов бюджетной системы Российской Федерации в валюте Российской Федерации </c:v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Госзайм!$C$3:$E$3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Госзайм!$C$5:$E$5</c:f>
              <c:numCache>
                <c:formatCode>#,##0.00</c:formatCode>
                <c:ptCount val="3"/>
                <c:pt idx="0">
                  <c:v>9.5</c:v>
                </c:pt>
                <c:pt idx="1">
                  <c:v>16</c:v>
                </c:pt>
                <c:pt idx="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3E-4BBF-98AE-1BD075C757C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06896447"/>
        <c:axId val="2106893087"/>
      </c:barChart>
      <c:catAx>
        <c:axId val="2106896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893087"/>
        <c:crosses val="autoZero"/>
        <c:auto val="1"/>
        <c:lblAlgn val="ctr"/>
        <c:lblOffset val="100"/>
        <c:noMultiLvlLbl val="0"/>
      </c:catAx>
      <c:valAx>
        <c:axId val="2106893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6896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Источники внутреннего финансирования дефицитов бюджетов в </a:t>
            </a:r>
            <a:r>
              <a:rPr lang="en-US"/>
              <a:t>202</a:t>
            </a:r>
            <a:r>
              <a:rPr lang="ru-RU"/>
              <a:t>4 году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ИФДБ!$C$14</c:f>
              <c:strCache>
                <c:ptCount val="1"/>
                <c:pt idx="0">
                  <c:v>2024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5">
                      <a:shade val="58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shade val="58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shade val="58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58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16-4EEE-8206-66D10D002F2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shade val="86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shade val="86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shade val="86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86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16-4EEE-8206-66D10D002F2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tint val="86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tint val="86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tint val="86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tint val="86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16-4EEE-8206-66D10D002F2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5">
                      <a:tint val="58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tint val="58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tint val="58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tint val="580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16-4EEE-8206-66D10D002F2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ИФДБ!$B$15:$B$18</c:f>
              <c:strCache>
                <c:ptCount val="4"/>
                <c:pt idx="0">
                  <c:v>Государственные (муниципальные) ценные бумаги, номинальная стоимость которых указана в валюте Российской Федерации</c:v>
                </c:pt>
                <c:pt idx="1">
                  <c:v>Бюджетные кредиты из других бюджетов бюджетной системы Российской Федерации</c:v>
                </c:pt>
                <c:pt idx="2">
                  <c:v>Изменение остатков средств на счетах по учету средств бюджетов</c:v>
                </c:pt>
                <c:pt idx="3">
                  <c:v>Иные источники внутреннего финансирования дефицитов бюджетов </c:v>
                </c:pt>
              </c:strCache>
            </c:strRef>
          </c:cat>
          <c:val>
            <c:numRef>
              <c:f>ИФДБ!$C$15:$C$18</c:f>
              <c:numCache>
                <c:formatCode>0.00%</c:formatCode>
                <c:ptCount val="4"/>
                <c:pt idx="0">
                  <c:v>0.2290230482035111</c:v>
                </c:pt>
                <c:pt idx="1">
                  <c:v>1.3163545304242439E-2</c:v>
                </c:pt>
                <c:pt idx="2">
                  <c:v>0.36401430050709072</c:v>
                </c:pt>
                <c:pt idx="3">
                  <c:v>0.39379910598515577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116-4EEE-8206-66D10D002F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Расходы бюджета города Москвы на 2024 год и плановый период 2025 и 2026 год</a:t>
            </a:r>
            <a:r>
              <a:rPr lang="en-US"/>
              <a:t>.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Worksheet!$H$14</c:f>
              <c:strCache>
                <c:ptCount val="1"/>
                <c:pt idx="0">
                  <c:v>Развитие транспортной системы</c:v>
                </c:pt>
              </c:strCache>
            </c:strRef>
          </c:tx>
          <c:spPr>
            <a:pattFill prst="narHorz">
              <a:fgClr>
                <a:schemeClr val="accent5">
                  <a:shade val="42000"/>
                </a:schemeClr>
              </a:fgClr>
              <a:bgClr>
                <a:schemeClr val="accent5">
                  <a:shade val="42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42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Worksheet!$I$14:$K$14</c:f>
              <c:numCache>
                <c:formatCode>General</c:formatCode>
                <c:ptCount val="3"/>
                <c:pt idx="0">
                  <c:v>940.5</c:v>
                </c:pt>
                <c:pt idx="1">
                  <c:v>947.1</c:v>
                </c:pt>
                <c:pt idx="2">
                  <c:v>918.6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9C-4FFC-A8F1-27998CBE60DF}"/>
            </c:ext>
          </c:extLst>
        </c:ser>
        <c:ser>
          <c:idx val="1"/>
          <c:order val="1"/>
          <c:tx>
            <c:strRef>
              <c:f>Worksheet!$H$15</c:f>
              <c:strCache>
                <c:ptCount val="1"/>
                <c:pt idx="0">
                  <c:v>Развитие здравоохранения города Москвы (Столичное здравоохранение)</c:v>
                </c:pt>
              </c:strCache>
            </c:strRef>
          </c:tx>
          <c:spPr>
            <a:pattFill prst="narHorz">
              <a:fgClr>
                <a:schemeClr val="accent5">
                  <a:shade val="55000"/>
                </a:schemeClr>
              </a:fgClr>
              <a:bgClr>
                <a:schemeClr val="accent5">
                  <a:shade val="55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5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Worksheet!$I$15:$K$15</c:f>
              <c:numCache>
                <c:formatCode>General</c:formatCode>
                <c:ptCount val="3"/>
                <c:pt idx="0">
                  <c:v>593.20000000000005</c:v>
                </c:pt>
                <c:pt idx="1">
                  <c:v>568.5</c:v>
                </c:pt>
                <c:pt idx="2">
                  <c:v>525.6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9C-4FFC-A8F1-27998CBE60DF}"/>
            </c:ext>
          </c:extLst>
        </c:ser>
        <c:ser>
          <c:idx val="2"/>
          <c:order val="2"/>
          <c:tx>
            <c:strRef>
              <c:f>Worksheet!$H$16</c:f>
              <c:strCache>
                <c:ptCount val="1"/>
                <c:pt idx="0">
                  <c:v>Развитие образования города Москвы («Столичное образование»)</c:v>
                </c:pt>
              </c:strCache>
            </c:strRef>
          </c:tx>
          <c:spPr>
            <a:pattFill prst="narHorz">
              <a:fgClr>
                <a:schemeClr val="accent5">
                  <a:shade val="68000"/>
                </a:schemeClr>
              </a:fgClr>
              <a:bgClr>
                <a:schemeClr val="accent5">
                  <a:shade val="68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68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Worksheet!$I$16:$K$16</c:f>
              <c:numCache>
                <c:formatCode>General</c:formatCode>
                <c:ptCount val="3"/>
                <c:pt idx="0">
                  <c:v>547.5</c:v>
                </c:pt>
                <c:pt idx="1">
                  <c:v>618.4</c:v>
                </c:pt>
                <c:pt idx="2">
                  <c:v>656.5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9C-4FFC-A8F1-27998CBE60DF}"/>
            </c:ext>
          </c:extLst>
        </c:ser>
        <c:ser>
          <c:idx val="3"/>
          <c:order val="3"/>
          <c:tx>
            <c:strRef>
              <c:f>Worksheet!$H$17</c:f>
              <c:strCache>
                <c:ptCount val="1"/>
                <c:pt idx="0">
                  <c:v>Социальная поддержка жителей города Москвы</c:v>
                </c:pt>
              </c:strCache>
            </c:strRef>
          </c:tx>
          <c:spPr>
            <a:pattFill prst="narHorz">
              <a:fgClr>
                <a:schemeClr val="accent5">
                  <a:shade val="80000"/>
                </a:schemeClr>
              </a:fgClr>
              <a:bgClr>
                <a:schemeClr val="accent5">
                  <a:shade val="80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80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Worksheet!$I$17:$K$17</c:f>
              <c:numCache>
                <c:formatCode>General</c:formatCode>
                <c:ptCount val="3"/>
                <c:pt idx="0">
                  <c:v>667</c:v>
                </c:pt>
                <c:pt idx="1">
                  <c:v>672.7</c:v>
                </c:pt>
                <c:pt idx="2">
                  <c:v>676.5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9C-4FFC-A8F1-27998CBE60DF}"/>
            </c:ext>
          </c:extLst>
        </c:ser>
        <c:ser>
          <c:idx val="4"/>
          <c:order val="4"/>
          <c:tx>
            <c:strRef>
              <c:f>Worksheet!$H$18</c:f>
              <c:strCache>
                <c:ptCount val="1"/>
                <c:pt idx="0">
                  <c:v>Жилище</c:v>
                </c:pt>
              </c:strCache>
            </c:strRef>
          </c:tx>
          <c:spPr>
            <a:pattFill prst="narHorz">
              <a:fgClr>
                <a:schemeClr val="accent5">
                  <a:shade val="93000"/>
                </a:schemeClr>
              </a:fgClr>
              <a:bgClr>
                <a:schemeClr val="accent5">
                  <a:shade val="93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93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Worksheet!$I$18:$K$18</c:f>
              <c:numCache>
                <c:formatCode>General</c:formatCode>
                <c:ptCount val="3"/>
                <c:pt idx="0">
                  <c:v>474.7</c:v>
                </c:pt>
                <c:pt idx="1">
                  <c:v>538.79999999999995</c:v>
                </c:pt>
                <c:pt idx="2">
                  <c:v>621.70000000000005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9C-4FFC-A8F1-27998CBE60DF}"/>
            </c:ext>
          </c:extLst>
        </c:ser>
        <c:ser>
          <c:idx val="5"/>
          <c:order val="5"/>
          <c:tx>
            <c:strRef>
              <c:f>Worksheet!$H$19</c:f>
              <c:strCache>
                <c:ptCount val="1"/>
                <c:pt idx="0">
                  <c:v>Развитие коммунально-инженерной инфраструктуры и энергосбережение</c:v>
                </c:pt>
              </c:strCache>
            </c:strRef>
          </c:tx>
          <c:spPr>
            <a:pattFill prst="narHorz">
              <a:fgClr>
                <a:schemeClr val="accent5">
                  <a:tint val="94000"/>
                </a:schemeClr>
              </a:fgClr>
              <a:bgClr>
                <a:schemeClr val="accent5">
                  <a:tint val="94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94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Worksheet!$I$19:$K$19</c:f>
              <c:numCache>
                <c:formatCode>General</c:formatCode>
                <c:ptCount val="3"/>
                <c:pt idx="0">
                  <c:v>97.7</c:v>
                </c:pt>
                <c:pt idx="1">
                  <c:v>95.8</c:v>
                </c:pt>
                <c:pt idx="2">
                  <c:v>101.7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59C-4FFC-A8F1-27998CBE60DF}"/>
            </c:ext>
          </c:extLst>
        </c:ser>
        <c:ser>
          <c:idx val="6"/>
          <c:order val="6"/>
          <c:tx>
            <c:strRef>
              <c:f>Worksheet!$H$20</c:f>
              <c:strCache>
                <c:ptCount val="1"/>
                <c:pt idx="0">
                  <c:v>Развитие культурно-туристической среды и сохранение культурного наследия</c:v>
                </c:pt>
              </c:strCache>
            </c:strRef>
          </c:tx>
          <c:spPr>
            <a:pattFill prst="narHorz">
              <a:fgClr>
                <a:schemeClr val="accent5">
                  <a:tint val="81000"/>
                </a:schemeClr>
              </a:fgClr>
              <a:bgClr>
                <a:schemeClr val="accent5">
                  <a:tint val="81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81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Worksheet!$I$20:$K$20</c:f>
              <c:numCache>
                <c:formatCode>General</c:formatCode>
                <c:ptCount val="3"/>
                <c:pt idx="0">
                  <c:v>170.8</c:v>
                </c:pt>
                <c:pt idx="1">
                  <c:v>157.19999999999999</c:v>
                </c:pt>
                <c:pt idx="2">
                  <c:v>139.1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59C-4FFC-A8F1-27998CBE60DF}"/>
            </c:ext>
          </c:extLst>
        </c:ser>
        <c:ser>
          <c:idx val="7"/>
          <c:order val="7"/>
          <c:tx>
            <c:strRef>
              <c:f>Worksheet!$H$21</c:f>
              <c:strCache>
                <c:ptCount val="1"/>
                <c:pt idx="0">
                  <c:v>Спорт Москвы</c:v>
                </c:pt>
              </c:strCache>
            </c:strRef>
          </c:tx>
          <c:spPr>
            <a:pattFill prst="narHorz">
              <a:fgClr>
                <a:schemeClr val="accent5">
                  <a:tint val="69000"/>
                </a:schemeClr>
              </a:fgClr>
              <a:bgClr>
                <a:schemeClr val="accent5">
                  <a:tint val="69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69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Worksheet!$I$21:$K$21</c:f>
              <c:numCache>
                <c:formatCode>General</c:formatCode>
                <c:ptCount val="3"/>
                <c:pt idx="0">
                  <c:v>89.8</c:v>
                </c:pt>
                <c:pt idx="1">
                  <c:v>86.8</c:v>
                </c:pt>
                <c:pt idx="2">
                  <c:v>80.3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59C-4FFC-A8F1-27998CBE60DF}"/>
            </c:ext>
          </c:extLst>
        </c:ser>
        <c:ser>
          <c:idx val="8"/>
          <c:order val="8"/>
          <c:tx>
            <c:strRef>
              <c:f>Worksheet!$H$22</c:f>
              <c:strCache>
                <c:ptCount val="1"/>
                <c:pt idx="0">
                  <c:v>Развитие цифровой среды и инноваций</c:v>
                </c:pt>
              </c:strCache>
            </c:strRef>
          </c:tx>
          <c:spPr>
            <a:pattFill prst="narHorz">
              <a:fgClr>
                <a:schemeClr val="accent5">
                  <a:tint val="56000"/>
                </a:schemeClr>
              </a:fgClr>
              <a:bgClr>
                <a:schemeClr val="accent5">
                  <a:tint val="5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5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Worksheet!$I$22:$K$22</c:f>
              <c:numCache>
                <c:formatCode>General</c:formatCode>
                <c:ptCount val="3"/>
                <c:pt idx="0">
                  <c:v>167.5</c:v>
                </c:pt>
                <c:pt idx="1">
                  <c:v>170.6</c:v>
                </c:pt>
                <c:pt idx="2">
                  <c:v>165.5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59C-4FFC-A8F1-27998CBE60DF}"/>
            </c:ext>
          </c:extLst>
        </c:ser>
        <c:ser>
          <c:idx val="9"/>
          <c:order val="9"/>
          <c:tx>
            <c:strRef>
              <c:f>Worksheet!$H$23</c:f>
              <c:strCache>
                <c:ptCount val="1"/>
                <c:pt idx="0">
                  <c:v>Развитие городской среды</c:v>
                </c:pt>
              </c:strCache>
            </c:strRef>
          </c:tx>
          <c:spPr>
            <a:pattFill prst="narHorz">
              <a:fgClr>
                <a:schemeClr val="accent5">
                  <a:tint val="43000"/>
                </a:schemeClr>
              </a:fgClr>
              <a:bgClr>
                <a:schemeClr val="accent5">
                  <a:tint val="43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43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Worksheet!$I$23:$K$23</c:f>
              <c:numCache>
                <c:formatCode>General</c:formatCode>
                <c:ptCount val="3"/>
                <c:pt idx="0">
                  <c:v>244.9</c:v>
                </c:pt>
                <c:pt idx="1">
                  <c:v>253.3</c:v>
                </c:pt>
                <c:pt idx="2">
                  <c:v>277.3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59C-4FFC-A8F1-27998CBE60D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756446751"/>
        <c:axId val="756455391"/>
      </c:barChart>
      <c:catAx>
        <c:axId val="75644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6455391"/>
        <c:crosses val="autoZero"/>
        <c:auto val="1"/>
        <c:lblAlgn val="ctr"/>
        <c:lblOffset val="100"/>
        <c:noMultiLvlLbl val="0"/>
      </c:catAx>
      <c:valAx>
        <c:axId val="7564553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6446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Основные характеристики бюджета города Москвы на 2024 год и плановый период 2025 и 2026 годов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общее!$B$4</c:f>
              <c:strCache>
                <c:ptCount val="1"/>
                <c:pt idx="0">
                  <c:v>Доходы, тыс. рублей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общее!$C$4:$E$4</c:f>
              <c:numCache>
                <c:formatCode>General</c:formatCode>
                <c:ptCount val="3"/>
                <c:pt idx="0">
                  <c:v>4.28</c:v>
                </c:pt>
                <c:pt idx="1">
                  <c:v>4.59</c:v>
                </c:pt>
                <c:pt idx="2">
                  <c:v>4.93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C-4C3A-B4A5-24448ABB287F}"/>
            </c:ext>
          </c:extLst>
        </c:ser>
        <c:ser>
          <c:idx val="1"/>
          <c:order val="1"/>
          <c:tx>
            <c:strRef>
              <c:f>общее!$B$5</c:f>
              <c:strCache>
                <c:ptCount val="1"/>
                <c:pt idx="0">
                  <c:v>Расходы, тыс. рублей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общее!$C$5:$E$5</c:f>
              <c:numCache>
                <c:formatCode>General</c:formatCode>
                <c:ptCount val="3"/>
                <c:pt idx="0">
                  <c:v>4.79</c:v>
                </c:pt>
                <c:pt idx="1">
                  <c:v>5</c:v>
                </c:pt>
                <c:pt idx="2">
                  <c:v>5.14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8C-4C3A-B4A5-24448ABB287F}"/>
            </c:ext>
          </c:extLst>
        </c:ser>
        <c:ser>
          <c:idx val="2"/>
          <c:order val="2"/>
          <c:tx>
            <c:strRef>
              <c:f>общее!$B$6</c:f>
              <c:strCache>
                <c:ptCount val="1"/>
                <c:pt idx="0">
                  <c:v>Дефицит бюджета города москвы, тыс. рублей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общее!$C$6:$E$6</c:f>
              <c:numCache>
                <c:formatCode>General</c:formatCode>
                <c:ptCount val="3"/>
                <c:pt idx="0">
                  <c:v>0.5</c:v>
                </c:pt>
                <c:pt idx="1">
                  <c:v>0.41</c:v>
                </c:pt>
                <c:pt idx="2">
                  <c:v>0.20999999999999996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8C-4C3A-B4A5-24448ABB28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080617647"/>
        <c:axId val="1080614767"/>
      </c:barChart>
      <c:catAx>
        <c:axId val="1080617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80614767"/>
        <c:crosses val="autoZero"/>
        <c:auto val="1"/>
        <c:lblAlgn val="ctr"/>
        <c:lblOffset val="100"/>
        <c:noMultiLvlLbl val="0"/>
      </c:catAx>
      <c:valAx>
        <c:axId val="1080614767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млрд. рублей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crossAx val="1080617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Расходы бюджета города Москвы на 2024 год и плановый период 2025 и 2026 год</a:t>
            </a:r>
            <a:r>
              <a:rPr lang="ru-RU" baseline="0" dirty="0"/>
              <a:t> В разрезе госпрограмм</a:t>
            </a:r>
            <a:r>
              <a:rPr lang="en-US" sz="1800" b="1" i="0" u="none" strike="noStrike" kern="1200" cap="all" spc="15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b="1" i="0" u="none" strike="noStrike" kern="1200" cap="all" spc="15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МЛРД </a:t>
            </a:r>
            <a:r>
              <a:rPr lang="ru-RU" sz="1800" b="1" i="0" u="none" strike="noStrike" kern="1200" cap="all" spc="15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1800" b="1" i="0" u="none" strike="noStrike" kern="1200" cap="all" spc="15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Worksheet!$H$14</c:f>
              <c:strCache>
                <c:ptCount val="1"/>
                <c:pt idx="0">
                  <c:v>Развитие транспортной системы</c:v>
                </c:pt>
              </c:strCache>
            </c:strRef>
          </c:tx>
          <c:spPr>
            <a:pattFill prst="narHorz">
              <a:fgClr>
                <a:schemeClr val="accent5">
                  <a:shade val="42000"/>
                </a:schemeClr>
              </a:fgClr>
              <a:bgClr>
                <a:schemeClr val="accent5">
                  <a:shade val="42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42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Worksheet!$I$14:$K$14</c:f>
              <c:numCache>
                <c:formatCode>General</c:formatCode>
                <c:ptCount val="3"/>
                <c:pt idx="0">
                  <c:v>940.5</c:v>
                </c:pt>
                <c:pt idx="1">
                  <c:v>947.1</c:v>
                </c:pt>
                <c:pt idx="2">
                  <c:v>918.6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8C-415D-ACE2-3412FAF39DA9}"/>
            </c:ext>
          </c:extLst>
        </c:ser>
        <c:ser>
          <c:idx val="1"/>
          <c:order val="1"/>
          <c:tx>
            <c:strRef>
              <c:f>Worksheet!$H$15</c:f>
              <c:strCache>
                <c:ptCount val="1"/>
                <c:pt idx="0">
                  <c:v>Развитие здравоохранения города Москвы (Столичное здравоохранение)</c:v>
                </c:pt>
              </c:strCache>
            </c:strRef>
          </c:tx>
          <c:spPr>
            <a:pattFill prst="narHorz">
              <a:fgClr>
                <a:schemeClr val="accent5">
                  <a:shade val="55000"/>
                </a:schemeClr>
              </a:fgClr>
              <a:bgClr>
                <a:schemeClr val="accent5">
                  <a:shade val="55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5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Worksheet!$I$15:$K$15</c:f>
              <c:numCache>
                <c:formatCode>General</c:formatCode>
                <c:ptCount val="3"/>
                <c:pt idx="0">
                  <c:v>593.20000000000005</c:v>
                </c:pt>
                <c:pt idx="1">
                  <c:v>568.5</c:v>
                </c:pt>
                <c:pt idx="2">
                  <c:v>525.6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8C-415D-ACE2-3412FAF39DA9}"/>
            </c:ext>
          </c:extLst>
        </c:ser>
        <c:ser>
          <c:idx val="2"/>
          <c:order val="2"/>
          <c:tx>
            <c:strRef>
              <c:f>Worksheet!$H$16</c:f>
              <c:strCache>
                <c:ptCount val="1"/>
                <c:pt idx="0">
                  <c:v>Развитие образования города Москвы («Столичное образование»)</c:v>
                </c:pt>
              </c:strCache>
            </c:strRef>
          </c:tx>
          <c:spPr>
            <a:pattFill prst="narHorz">
              <a:fgClr>
                <a:schemeClr val="accent5">
                  <a:shade val="68000"/>
                </a:schemeClr>
              </a:fgClr>
              <a:bgClr>
                <a:schemeClr val="accent5">
                  <a:shade val="68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68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Worksheet!$I$16:$K$16</c:f>
              <c:numCache>
                <c:formatCode>General</c:formatCode>
                <c:ptCount val="3"/>
                <c:pt idx="0">
                  <c:v>547.5</c:v>
                </c:pt>
                <c:pt idx="1">
                  <c:v>618.4</c:v>
                </c:pt>
                <c:pt idx="2">
                  <c:v>656.5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8C-415D-ACE2-3412FAF39DA9}"/>
            </c:ext>
          </c:extLst>
        </c:ser>
        <c:ser>
          <c:idx val="3"/>
          <c:order val="3"/>
          <c:tx>
            <c:strRef>
              <c:f>Worksheet!$H$17</c:f>
              <c:strCache>
                <c:ptCount val="1"/>
                <c:pt idx="0">
                  <c:v>Социальная поддержка жителей города Москвы</c:v>
                </c:pt>
              </c:strCache>
            </c:strRef>
          </c:tx>
          <c:spPr>
            <a:pattFill prst="narHorz">
              <a:fgClr>
                <a:schemeClr val="accent5">
                  <a:shade val="80000"/>
                </a:schemeClr>
              </a:fgClr>
              <a:bgClr>
                <a:schemeClr val="accent5">
                  <a:shade val="80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80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Worksheet!$I$17:$K$17</c:f>
              <c:numCache>
                <c:formatCode>General</c:formatCode>
                <c:ptCount val="3"/>
                <c:pt idx="0">
                  <c:v>667</c:v>
                </c:pt>
                <c:pt idx="1">
                  <c:v>672.7</c:v>
                </c:pt>
                <c:pt idx="2">
                  <c:v>676.5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8C-415D-ACE2-3412FAF39DA9}"/>
            </c:ext>
          </c:extLst>
        </c:ser>
        <c:ser>
          <c:idx val="4"/>
          <c:order val="4"/>
          <c:tx>
            <c:strRef>
              <c:f>Worksheet!$H$18</c:f>
              <c:strCache>
                <c:ptCount val="1"/>
                <c:pt idx="0">
                  <c:v>Жилище</c:v>
                </c:pt>
              </c:strCache>
            </c:strRef>
          </c:tx>
          <c:spPr>
            <a:pattFill prst="narHorz">
              <a:fgClr>
                <a:schemeClr val="accent5">
                  <a:shade val="93000"/>
                </a:schemeClr>
              </a:fgClr>
              <a:bgClr>
                <a:schemeClr val="accent5">
                  <a:shade val="93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93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Worksheet!$I$18:$K$18</c:f>
              <c:numCache>
                <c:formatCode>General</c:formatCode>
                <c:ptCount val="3"/>
                <c:pt idx="0">
                  <c:v>474.7</c:v>
                </c:pt>
                <c:pt idx="1">
                  <c:v>538.79999999999995</c:v>
                </c:pt>
                <c:pt idx="2">
                  <c:v>621.70000000000005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28C-415D-ACE2-3412FAF39DA9}"/>
            </c:ext>
          </c:extLst>
        </c:ser>
        <c:ser>
          <c:idx val="5"/>
          <c:order val="5"/>
          <c:tx>
            <c:strRef>
              <c:f>Worksheet!$H$19</c:f>
              <c:strCache>
                <c:ptCount val="1"/>
                <c:pt idx="0">
                  <c:v>Развитие коммунально-инженерной инфраструктуры и энергосбережение</c:v>
                </c:pt>
              </c:strCache>
            </c:strRef>
          </c:tx>
          <c:spPr>
            <a:pattFill prst="narHorz">
              <a:fgClr>
                <a:schemeClr val="accent5">
                  <a:tint val="94000"/>
                </a:schemeClr>
              </a:fgClr>
              <a:bgClr>
                <a:schemeClr val="accent5">
                  <a:tint val="94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94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Worksheet!$I$19:$K$19</c:f>
              <c:numCache>
                <c:formatCode>General</c:formatCode>
                <c:ptCount val="3"/>
                <c:pt idx="0">
                  <c:v>97.7</c:v>
                </c:pt>
                <c:pt idx="1">
                  <c:v>95.8</c:v>
                </c:pt>
                <c:pt idx="2">
                  <c:v>101.7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28C-415D-ACE2-3412FAF39DA9}"/>
            </c:ext>
          </c:extLst>
        </c:ser>
        <c:ser>
          <c:idx val="6"/>
          <c:order val="6"/>
          <c:tx>
            <c:strRef>
              <c:f>Worksheet!$H$20</c:f>
              <c:strCache>
                <c:ptCount val="1"/>
                <c:pt idx="0">
                  <c:v>Развитие культурно-туристической среды и сохранение культурного наследия</c:v>
                </c:pt>
              </c:strCache>
            </c:strRef>
          </c:tx>
          <c:spPr>
            <a:pattFill prst="narHorz">
              <a:fgClr>
                <a:schemeClr val="accent5">
                  <a:tint val="81000"/>
                </a:schemeClr>
              </a:fgClr>
              <a:bgClr>
                <a:schemeClr val="accent5">
                  <a:tint val="81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81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Worksheet!$I$20:$K$20</c:f>
              <c:numCache>
                <c:formatCode>General</c:formatCode>
                <c:ptCount val="3"/>
                <c:pt idx="0">
                  <c:v>170.8</c:v>
                </c:pt>
                <c:pt idx="1">
                  <c:v>157.19999999999999</c:v>
                </c:pt>
                <c:pt idx="2">
                  <c:v>139.1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28C-415D-ACE2-3412FAF39DA9}"/>
            </c:ext>
          </c:extLst>
        </c:ser>
        <c:ser>
          <c:idx val="7"/>
          <c:order val="7"/>
          <c:tx>
            <c:strRef>
              <c:f>Worksheet!$H$21</c:f>
              <c:strCache>
                <c:ptCount val="1"/>
                <c:pt idx="0">
                  <c:v>Спорт Москвы</c:v>
                </c:pt>
              </c:strCache>
            </c:strRef>
          </c:tx>
          <c:spPr>
            <a:pattFill prst="narHorz">
              <a:fgClr>
                <a:schemeClr val="accent5">
                  <a:tint val="69000"/>
                </a:schemeClr>
              </a:fgClr>
              <a:bgClr>
                <a:schemeClr val="accent5">
                  <a:tint val="69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69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Worksheet!$I$21:$K$21</c:f>
              <c:numCache>
                <c:formatCode>General</c:formatCode>
                <c:ptCount val="3"/>
                <c:pt idx="0">
                  <c:v>89.8</c:v>
                </c:pt>
                <c:pt idx="1">
                  <c:v>86.8</c:v>
                </c:pt>
                <c:pt idx="2">
                  <c:v>80.3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28C-415D-ACE2-3412FAF39DA9}"/>
            </c:ext>
          </c:extLst>
        </c:ser>
        <c:ser>
          <c:idx val="8"/>
          <c:order val="8"/>
          <c:tx>
            <c:strRef>
              <c:f>Worksheet!$H$22</c:f>
              <c:strCache>
                <c:ptCount val="1"/>
                <c:pt idx="0">
                  <c:v>Развитие цифровой среды и инноваций</c:v>
                </c:pt>
              </c:strCache>
            </c:strRef>
          </c:tx>
          <c:spPr>
            <a:pattFill prst="narHorz">
              <a:fgClr>
                <a:schemeClr val="accent5">
                  <a:tint val="56000"/>
                </a:schemeClr>
              </a:fgClr>
              <a:bgClr>
                <a:schemeClr val="accent5">
                  <a:tint val="5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5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Worksheet!$I$22:$K$22</c:f>
              <c:numCache>
                <c:formatCode>General</c:formatCode>
                <c:ptCount val="3"/>
                <c:pt idx="0">
                  <c:v>167.5</c:v>
                </c:pt>
                <c:pt idx="1">
                  <c:v>170.6</c:v>
                </c:pt>
                <c:pt idx="2">
                  <c:v>165.5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28C-415D-ACE2-3412FAF39DA9}"/>
            </c:ext>
          </c:extLst>
        </c:ser>
        <c:ser>
          <c:idx val="9"/>
          <c:order val="9"/>
          <c:tx>
            <c:strRef>
              <c:f>Worksheet!$H$23</c:f>
              <c:strCache>
                <c:ptCount val="1"/>
                <c:pt idx="0">
                  <c:v>Развитие городской среды</c:v>
                </c:pt>
              </c:strCache>
            </c:strRef>
          </c:tx>
          <c:spPr>
            <a:pattFill prst="narHorz">
              <a:fgClr>
                <a:schemeClr val="accent5">
                  <a:tint val="43000"/>
                </a:schemeClr>
              </a:fgClr>
              <a:bgClr>
                <a:schemeClr val="accent5">
                  <a:tint val="43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43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Worksheet!$I$23:$K$23</c:f>
              <c:numCache>
                <c:formatCode>General</c:formatCode>
                <c:ptCount val="3"/>
                <c:pt idx="0">
                  <c:v>244.9</c:v>
                </c:pt>
                <c:pt idx="1">
                  <c:v>253.3</c:v>
                </c:pt>
                <c:pt idx="2">
                  <c:v>277.3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28C-415D-ACE2-3412FAF39D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756446751"/>
        <c:axId val="756455391"/>
      </c:barChart>
      <c:catAx>
        <c:axId val="75644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6455391"/>
        <c:crosses val="autoZero"/>
        <c:auto val="1"/>
        <c:lblAlgn val="ctr"/>
        <c:lblOffset val="100"/>
        <c:noMultiLvlLbl val="0"/>
      </c:catAx>
      <c:valAx>
        <c:axId val="7564553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6446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Основные характеристики бюджета города Москвы на 2024 год и плановый период 2025 и 2026 годов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общее!$B$4</c:f>
              <c:strCache>
                <c:ptCount val="1"/>
                <c:pt idx="0">
                  <c:v>Доходы, тыс. рублей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общее!$C$4:$E$4</c:f>
              <c:numCache>
                <c:formatCode>General</c:formatCode>
                <c:ptCount val="3"/>
                <c:pt idx="0">
                  <c:v>4.28</c:v>
                </c:pt>
                <c:pt idx="1">
                  <c:v>4.59</c:v>
                </c:pt>
                <c:pt idx="2">
                  <c:v>4.93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C-4C3A-B4A5-24448ABB287F}"/>
            </c:ext>
          </c:extLst>
        </c:ser>
        <c:ser>
          <c:idx val="1"/>
          <c:order val="1"/>
          <c:tx>
            <c:strRef>
              <c:f>общее!$B$5</c:f>
              <c:strCache>
                <c:ptCount val="1"/>
                <c:pt idx="0">
                  <c:v>Расходы, тыс. рублей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общее!$C$5:$E$5</c:f>
              <c:numCache>
                <c:formatCode>General</c:formatCode>
                <c:ptCount val="3"/>
                <c:pt idx="0">
                  <c:v>4.79</c:v>
                </c:pt>
                <c:pt idx="1">
                  <c:v>5</c:v>
                </c:pt>
                <c:pt idx="2">
                  <c:v>5.14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8C-4C3A-B4A5-24448ABB287F}"/>
            </c:ext>
          </c:extLst>
        </c:ser>
        <c:ser>
          <c:idx val="2"/>
          <c:order val="2"/>
          <c:tx>
            <c:strRef>
              <c:f>общее!$B$6</c:f>
              <c:strCache>
                <c:ptCount val="1"/>
                <c:pt idx="0">
                  <c:v>Дефицит бюджета города москвы, тыс. рублей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общее!$C$6:$E$6</c:f>
              <c:numCache>
                <c:formatCode>General</c:formatCode>
                <c:ptCount val="3"/>
                <c:pt idx="0">
                  <c:v>0.5</c:v>
                </c:pt>
                <c:pt idx="1">
                  <c:v>0.41</c:v>
                </c:pt>
                <c:pt idx="2">
                  <c:v>0.20999999999999996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8C-4C3A-B4A5-24448ABB28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080617647"/>
        <c:axId val="1080614767"/>
      </c:barChart>
      <c:catAx>
        <c:axId val="1080617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80614767"/>
        <c:crosses val="autoZero"/>
        <c:auto val="1"/>
        <c:lblAlgn val="ctr"/>
        <c:lblOffset val="100"/>
        <c:noMultiLvlLbl val="0"/>
      </c:catAx>
      <c:valAx>
        <c:axId val="1080614767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млрд. рублей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crossAx val="1080617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Расходы бюджета города Москвы на 2024 год и плановый период 2025 и 2026 год</a:t>
            </a:r>
            <a:r>
              <a:rPr lang="en-US" dirty="0"/>
              <a:t>.</a:t>
            </a:r>
            <a:r>
              <a:rPr lang="en-US" sz="1800" b="1" i="0" u="none" strike="noStrike" kern="1200" cap="all" spc="15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b="1" i="0" u="none" strike="noStrike" kern="1200" cap="all" spc="15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трлн </a:t>
            </a:r>
            <a:r>
              <a:rPr lang="ru-RU" sz="1800" b="1" i="0" u="none" strike="noStrike" kern="1200" cap="all" spc="15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1800" b="1" i="0" u="none" strike="noStrike" kern="1200" cap="all" spc="150" baseline="0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Worksheet!$H$14</c:f>
              <c:strCache>
                <c:ptCount val="1"/>
                <c:pt idx="0">
                  <c:v>Развитие транспортной системы</c:v>
                </c:pt>
              </c:strCache>
            </c:strRef>
          </c:tx>
          <c:spPr>
            <a:pattFill prst="narHorz">
              <a:fgClr>
                <a:schemeClr val="accent5">
                  <a:shade val="42000"/>
                </a:schemeClr>
              </a:fgClr>
              <a:bgClr>
                <a:schemeClr val="accent5">
                  <a:shade val="42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42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Worksheet!$I$14:$K$14</c:f>
              <c:numCache>
                <c:formatCode>General</c:formatCode>
                <c:ptCount val="3"/>
                <c:pt idx="0">
                  <c:v>940.5</c:v>
                </c:pt>
                <c:pt idx="1">
                  <c:v>947.1</c:v>
                </c:pt>
                <c:pt idx="2">
                  <c:v>918.6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8C-415D-ACE2-3412FAF39DA9}"/>
            </c:ext>
          </c:extLst>
        </c:ser>
        <c:ser>
          <c:idx val="1"/>
          <c:order val="1"/>
          <c:tx>
            <c:strRef>
              <c:f>Worksheet!$H$15</c:f>
              <c:strCache>
                <c:ptCount val="1"/>
                <c:pt idx="0">
                  <c:v>Развитие здравоохранения города Москвы (Столичное здравоохранение)</c:v>
                </c:pt>
              </c:strCache>
            </c:strRef>
          </c:tx>
          <c:spPr>
            <a:pattFill prst="narHorz">
              <a:fgClr>
                <a:schemeClr val="accent5">
                  <a:shade val="55000"/>
                </a:schemeClr>
              </a:fgClr>
              <a:bgClr>
                <a:schemeClr val="accent5">
                  <a:shade val="55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5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Worksheet!$I$15:$K$15</c:f>
              <c:numCache>
                <c:formatCode>General</c:formatCode>
                <c:ptCount val="3"/>
                <c:pt idx="0">
                  <c:v>593.20000000000005</c:v>
                </c:pt>
                <c:pt idx="1">
                  <c:v>568.5</c:v>
                </c:pt>
                <c:pt idx="2">
                  <c:v>525.6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8C-415D-ACE2-3412FAF39DA9}"/>
            </c:ext>
          </c:extLst>
        </c:ser>
        <c:ser>
          <c:idx val="2"/>
          <c:order val="2"/>
          <c:tx>
            <c:strRef>
              <c:f>Worksheet!$H$16</c:f>
              <c:strCache>
                <c:ptCount val="1"/>
                <c:pt idx="0">
                  <c:v>Развитие образования города Москвы («Столичное образование»)</c:v>
                </c:pt>
              </c:strCache>
            </c:strRef>
          </c:tx>
          <c:spPr>
            <a:pattFill prst="narHorz">
              <a:fgClr>
                <a:schemeClr val="accent5">
                  <a:shade val="68000"/>
                </a:schemeClr>
              </a:fgClr>
              <a:bgClr>
                <a:schemeClr val="accent5">
                  <a:shade val="68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68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Worksheet!$I$16:$K$16</c:f>
              <c:numCache>
                <c:formatCode>General</c:formatCode>
                <c:ptCount val="3"/>
                <c:pt idx="0">
                  <c:v>547.5</c:v>
                </c:pt>
                <c:pt idx="1">
                  <c:v>618.4</c:v>
                </c:pt>
                <c:pt idx="2">
                  <c:v>656.5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8C-415D-ACE2-3412FAF39DA9}"/>
            </c:ext>
          </c:extLst>
        </c:ser>
        <c:ser>
          <c:idx val="3"/>
          <c:order val="3"/>
          <c:tx>
            <c:strRef>
              <c:f>Worksheet!$H$17</c:f>
              <c:strCache>
                <c:ptCount val="1"/>
                <c:pt idx="0">
                  <c:v>Социальная поддержка жителей города Москвы</c:v>
                </c:pt>
              </c:strCache>
            </c:strRef>
          </c:tx>
          <c:spPr>
            <a:pattFill prst="narHorz">
              <a:fgClr>
                <a:schemeClr val="accent5">
                  <a:shade val="80000"/>
                </a:schemeClr>
              </a:fgClr>
              <a:bgClr>
                <a:schemeClr val="accent5">
                  <a:shade val="80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80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Worksheet!$I$17:$K$17</c:f>
              <c:numCache>
                <c:formatCode>General</c:formatCode>
                <c:ptCount val="3"/>
                <c:pt idx="0">
                  <c:v>667</c:v>
                </c:pt>
                <c:pt idx="1">
                  <c:v>672.7</c:v>
                </c:pt>
                <c:pt idx="2">
                  <c:v>676.5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8C-415D-ACE2-3412FAF39DA9}"/>
            </c:ext>
          </c:extLst>
        </c:ser>
        <c:ser>
          <c:idx val="4"/>
          <c:order val="4"/>
          <c:tx>
            <c:strRef>
              <c:f>Worksheet!$H$18</c:f>
              <c:strCache>
                <c:ptCount val="1"/>
                <c:pt idx="0">
                  <c:v>Жилище</c:v>
                </c:pt>
              </c:strCache>
            </c:strRef>
          </c:tx>
          <c:spPr>
            <a:pattFill prst="narHorz">
              <a:fgClr>
                <a:schemeClr val="accent5">
                  <a:shade val="93000"/>
                </a:schemeClr>
              </a:fgClr>
              <a:bgClr>
                <a:schemeClr val="accent5">
                  <a:shade val="93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shade val="93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Worksheet!$I$18:$K$18</c:f>
              <c:numCache>
                <c:formatCode>General</c:formatCode>
                <c:ptCount val="3"/>
                <c:pt idx="0">
                  <c:v>474.7</c:v>
                </c:pt>
                <c:pt idx="1">
                  <c:v>538.79999999999995</c:v>
                </c:pt>
                <c:pt idx="2">
                  <c:v>621.70000000000005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28C-415D-ACE2-3412FAF39DA9}"/>
            </c:ext>
          </c:extLst>
        </c:ser>
        <c:ser>
          <c:idx val="5"/>
          <c:order val="5"/>
          <c:tx>
            <c:strRef>
              <c:f>Worksheet!$H$19</c:f>
              <c:strCache>
                <c:ptCount val="1"/>
                <c:pt idx="0">
                  <c:v>Развитие коммунально-инженерной инфраструктуры и энергосбережение</c:v>
                </c:pt>
              </c:strCache>
            </c:strRef>
          </c:tx>
          <c:spPr>
            <a:pattFill prst="narHorz">
              <a:fgClr>
                <a:schemeClr val="accent5">
                  <a:tint val="94000"/>
                </a:schemeClr>
              </a:fgClr>
              <a:bgClr>
                <a:schemeClr val="accent5">
                  <a:tint val="94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94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Worksheet!$I$19:$K$19</c:f>
              <c:numCache>
                <c:formatCode>General</c:formatCode>
                <c:ptCount val="3"/>
                <c:pt idx="0">
                  <c:v>97.7</c:v>
                </c:pt>
                <c:pt idx="1">
                  <c:v>95.8</c:v>
                </c:pt>
                <c:pt idx="2">
                  <c:v>101.7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28C-415D-ACE2-3412FAF39DA9}"/>
            </c:ext>
          </c:extLst>
        </c:ser>
        <c:ser>
          <c:idx val="6"/>
          <c:order val="6"/>
          <c:tx>
            <c:strRef>
              <c:f>Worksheet!$H$20</c:f>
              <c:strCache>
                <c:ptCount val="1"/>
                <c:pt idx="0">
                  <c:v>Развитие культурно-туристической среды и сохранение культурного наследия</c:v>
                </c:pt>
              </c:strCache>
            </c:strRef>
          </c:tx>
          <c:spPr>
            <a:pattFill prst="narHorz">
              <a:fgClr>
                <a:schemeClr val="accent5">
                  <a:tint val="81000"/>
                </a:schemeClr>
              </a:fgClr>
              <a:bgClr>
                <a:schemeClr val="accent5">
                  <a:tint val="81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81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Worksheet!$I$20:$K$20</c:f>
              <c:numCache>
                <c:formatCode>General</c:formatCode>
                <c:ptCount val="3"/>
                <c:pt idx="0">
                  <c:v>170.8</c:v>
                </c:pt>
                <c:pt idx="1">
                  <c:v>157.19999999999999</c:v>
                </c:pt>
                <c:pt idx="2">
                  <c:v>139.1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28C-415D-ACE2-3412FAF39DA9}"/>
            </c:ext>
          </c:extLst>
        </c:ser>
        <c:ser>
          <c:idx val="7"/>
          <c:order val="7"/>
          <c:tx>
            <c:strRef>
              <c:f>Worksheet!$H$21</c:f>
              <c:strCache>
                <c:ptCount val="1"/>
                <c:pt idx="0">
                  <c:v>Спорт Москвы</c:v>
                </c:pt>
              </c:strCache>
            </c:strRef>
          </c:tx>
          <c:spPr>
            <a:pattFill prst="narHorz">
              <a:fgClr>
                <a:schemeClr val="accent5">
                  <a:tint val="69000"/>
                </a:schemeClr>
              </a:fgClr>
              <a:bgClr>
                <a:schemeClr val="accent5">
                  <a:tint val="69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69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Worksheet!$I$21:$K$21</c:f>
              <c:numCache>
                <c:formatCode>General</c:formatCode>
                <c:ptCount val="3"/>
                <c:pt idx="0">
                  <c:v>89.8</c:v>
                </c:pt>
                <c:pt idx="1">
                  <c:v>86.8</c:v>
                </c:pt>
                <c:pt idx="2">
                  <c:v>80.3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28C-415D-ACE2-3412FAF39DA9}"/>
            </c:ext>
          </c:extLst>
        </c:ser>
        <c:ser>
          <c:idx val="8"/>
          <c:order val="8"/>
          <c:tx>
            <c:strRef>
              <c:f>Worksheet!$H$22</c:f>
              <c:strCache>
                <c:ptCount val="1"/>
                <c:pt idx="0">
                  <c:v>Развитие цифровой среды и инноваций</c:v>
                </c:pt>
              </c:strCache>
            </c:strRef>
          </c:tx>
          <c:spPr>
            <a:pattFill prst="narHorz">
              <a:fgClr>
                <a:schemeClr val="accent5">
                  <a:tint val="56000"/>
                </a:schemeClr>
              </a:fgClr>
              <a:bgClr>
                <a:schemeClr val="accent5">
                  <a:tint val="5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5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Worksheet!$I$22:$K$22</c:f>
              <c:numCache>
                <c:formatCode>General</c:formatCode>
                <c:ptCount val="3"/>
                <c:pt idx="0">
                  <c:v>167.5</c:v>
                </c:pt>
                <c:pt idx="1">
                  <c:v>170.6</c:v>
                </c:pt>
                <c:pt idx="2">
                  <c:v>165.5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28C-415D-ACE2-3412FAF39DA9}"/>
            </c:ext>
          </c:extLst>
        </c:ser>
        <c:ser>
          <c:idx val="9"/>
          <c:order val="9"/>
          <c:tx>
            <c:strRef>
              <c:f>Worksheet!$H$23</c:f>
              <c:strCache>
                <c:ptCount val="1"/>
                <c:pt idx="0">
                  <c:v>Развитие городской среды</c:v>
                </c:pt>
              </c:strCache>
            </c:strRef>
          </c:tx>
          <c:spPr>
            <a:pattFill prst="narHorz">
              <a:fgClr>
                <a:schemeClr val="accent5">
                  <a:tint val="43000"/>
                </a:schemeClr>
              </a:fgClr>
              <a:bgClr>
                <a:schemeClr val="accent5">
                  <a:tint val="43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tint val="43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Worksheet!$I$12:$K$13</c:f>
              <c:multiLvlStrCache>
                <c:ptCount val="3"/>
                <c:lvl>
                  <c:pt idx="1">
                    <c:v>2025*</c:v>
                  </c:pt>
                  <c:pt idx="2">
                    <c:v>2026*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Worksheet!$I$23:$K$23</c:f>
              <c:numCache>
                <c:formatCode>General</c:formatCode>
                <c:ptCount val="3"/>
                <c:pt idx="0">
                  <c:v>244.9</c:v>
                </c:pt>
                <c:pt idx="1">
                  <c:v>253.3</c:v>
                </c:pt>
                <c:pt idx="2">
                  <c:v>277.3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28C-415D-ACE2-3412FAF39D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756446751"/>
        <c:axId val="756455391"/>
      </c:barChart>
      <c:catAx>
        <c:axId val="75644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6455391"/>
        <c:crosses val="autoZero"/>
        <c:auto val="1"/>
        <c:lblAlgn val="ctr"/>
        <c:lblOffset val="100"/>
        <c:noMultiLvlLbl val="0"/>
      </c:catAx>
      <c:valAx>
        <c:axId val="7564553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6446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329469974468144"/>
          <c:y val="0.1596503741777997"/>
          <c:w val="0.49341048254788228"/>
          <c:h val="0.417605781117783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Распределение бюджетных </a:t>
            </a:r>
            <a:r>
              <a:rPr lang="ru-RU" dirty="0" err="1"/>
              <a:t>ассигнованй</a:t>
            </a:r>
            <a:r>
              <a:rPr lang="ru-RU" dirty="0"/>
              <a:t> по Ведомственной</a:t>
            </a:r>
            <a:r>
              <a:rPr lang="ru-RU" baseline="0" dirty="0"/>
              <a:t> структуре </a:t>
            </a:r>
            <a:r>
              <a:rPr lang="ru-RU" dirty="0"/>
              <a:t>расходов</a:t>
            </a:r>
            <a:r>
              <a:rPr lang="en-US" dirty="0"/>
              <a:t>,</a:t>
            </a:r>
            <a:r>
              <a:rPr lang="ru-RU" dirty="0"/>
              <a:t> млрд</a:t>
            </a:r>
            <a:r>
              <a:rPr lang="en-US" dirty="0"/>
              <a:t>.</a:t>
            </a:r>
            <a:r>
              <a:rPr lang="ru-RU" dirty="0" err="1"/>
              <a:t>руб</a:t>
            </a:r>
            <a:r>
              <a:rPr lang="en-US" dirty="0"/>
              <a:t>.</a:t>
            </a:r>
            <a:endParaRPr lang="ru-RU" dirty="0"/>
          </a:p>
        </c:rich>
      </c:tx>
      <c:layout>
        <c:manualLayout>
          <c:xMode val="edge"/>
          <c:yMode val="edge"/>
          <c:x val="0.10471914326148368"/>
          <c:y val="3.67816091954022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Worksheet!$I$9</c:f>
              <c:strCache>
                <c:ptCount val="1"/>
                <c:pt idx="0">
                  <c:v>Департамент жилищно-коммунального хозяйства города Москвы</c:v>
                </c:pt>
              </c:strCache>
            </c:strRef>
          </c:tx>
          <c:spPr>
            <a:solidFill>
              <a:schemeClr val="accent5">
                <a:shade val="42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Worksheet!$J$9:$L$9</c:f>
              <c:numCache>
                <c:formatCode>General</c:formatCode>
                <c:ptCount val="3"/>
                <c:pt idx="0">
                  <c:v>430.5</c:v>
                </c:pt>
                <c:pt idx="1">
                  <c:v>438.6</c:v>
                </c:pt>
                <c:pt idx="2">
                  <c:v>458.4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E7-4D2A-97D9-D17368A44484}"/>
            </c:ext>
          </c:extLst>
        </c:ser>
        <c:ser>
          <c:idx val="1"/>
          <c:order val="1"/>
          <c:tx>
            <c:strRef>
              <c:f>Worksheet!$I$10</c:f>
              <c:strCache>
                <c:ptCount val="1"/>
                <c:pt idx="0">
                  <c:v>Департамент здравоохранения города Москвы</c:v>
                </c:pt>
              </c:strCache>
            </c:strRef>
          </c:tx>
          <c:spPr>
            <a:solidFill>
              <a:schemeClr val="accent5">
                <a:shade val="5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Worksheet!$J$10:$L$10</c:f>
              <c:numCache>
                <c:formatCode>General</c:formatCode>
                <c:ptCount val="3"/>
                <c:pt idx="0">
                  <c:v>533.1</c:v>
                </c:pt>
                <c:pt idx="1">
                  <c:v>514.5</c:v>
                </c:pt>
                <c:pt idx="2">
                  <c:v>475.5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E7-4D2A-97D9-D17368A44484}"/>
            </c:ext>
          </c:extLst>
        </c:ser>
        <c:ser>
          <c:idx val="2"/>
          <c:order val="2"/>
          <c:tx>
            <c:strRef>
              <c:f>Worksheet!$I$11</c:f>
              <c:strCache>
                <c:ptCount val="1"/>
                <c:pt idx="0">
                  <c:v>Департамент культуры города Москвы</c:v>
                </c:pt>
              </c:strCache>
            </c:strRef>
          </c:tx>
          <c:spPr>
            <a:solidFill>
              <a:schemeClr val="accent5">
                <a:shade val="6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Worksheet!$J$11:$L$11</c:f>
              <c:numCache>
                <c:formatCode>General</c:formatCode>
                <c:ptCount val="3"/>
                <c:pt idx="0">
                  <c:v>110.7</c:v>
                </c:pt>
                <c:pt idx="1">
                  <c:v>111.4</c:v>
                </c:pt>
                <c:pt idx="2">
                  <c:v>105.5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E7-4D2A-97D9-D17368A44484}"/>
            </c:ext>
          </c:extLst>
        </c:ser>
        <c:ser>
          <c:idx val="3"/>
          <c:order val="3"/>
          <c:tx>
            <c:strRef>
              <c:f>Worksheet!$I$12</c:f>
              <c:strCache>
                <c:ptCount val="1"/>
                <c:pt idx="0">
                  <c:v>Департамент городского имущества города Москвы</c:v>
                </c:pt>
              </c:strCache>
            </c:strRef>
          </c:tx>
          <c:spPr>
            <a:solidFill>
              <a:schemeClr val="accent5">
                <a:shade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Worksheet!$J$12:$L$12</c:f>
              <c:numCache>
                <c:formatCode>General</c:formatCode>
                <c:ptCount val="3"/>
                <c:pt idx="0">
                  <c:v>138</c:v>
                </c:pt>
                <c:pt idx="1">
                  <c:v>126.2</c:v>
                </c:pt>
                <c:pt idx="2">
                  <c:v>77.099999999999994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E7-4D2A-97D9-D17368A44484}"/>
            </c:ext>
          </c:extLst>
        </c:ser>
        <c:ser>
          <c:idx val="4"/>
          <c:order val="4"/>
          <c:tx>
            <c:strRef>
              <c:f>Worksheet!$I$13</c:f>
              <c:strCache>
                <c:ptCount val="1"/>
                <c:pt idx="0">
                  <c:v>Департамент образования и науки города Москвы</c:v>
                </c:pt>
              </c:strCache>
            </c:strRef>
          </c:tx>
          <c:spPr>
            <a:solidFill>
              <a:schemeClr val="accent5">
                <a:shade val="9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Worksheet!$J$13:$L$13</c:f>
              <c:numCache>
                <c:formatCode>General</c:formatCode>
                <c:ptCount val="3"/>
                <c:pt idx="0">
                  <c:v>459.2</c:v>
                </c:pt>
                <c:pt idx="1">
                  <c:v>513.6</c:v>
                </c:pt>
                <c:pt idx="2">
                  <c:v>540.1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E7-4D2A-97D9-D17368A44484}"/>
            </c:ext>
          </c:extLst>
        </c:ser>
        <c:ser>
          <c:idx val="5"/>
          <c:order val="5"/>
          <c:tx>
            <c:strRef>
              <c:f>Worksheet!$I$14</c:f>
              <c:strCache>
                <c:ptCount val="1"/>
                <c:pt idx="0">
                  <c:v>Департамент труда и социальной защиты населения города Москвы</c:v>
                </c:pt>
              </c:strCache>
            </c:strRef>
          </c:tx>
          <c:spPr>
            <a:solidFill>
              <a:schemeClr val="accent5">
                <a:tint val="94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Worksheet!$J$14:$L$14</c:f>
              <c:numCache>
                <c:formatCode>General</c:formatCode>
                <c:ptCount val="3"/>
                <c:pt idx="0">
                  <c:v>439.9</c:v>
                </c:pt>
                <c:pt idx="1">
                  <c:v>438.7</c:v>
                </c:pt>
                <c:pt idx="2">
                  <c:v>439.5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E7-4D2A-97D9-D17368A44484}"/>
            </c:ext>
          </c:extLst>
        </c:ser>
        <c:ser>
          <c:idx val="6"/>
          <c:order val="6"/>
          <c:tx>
            <c:strRef>
              <c:f>Worksheet!$I$15</c:f>
              <c:strCache>
                <c:ptCount val="1"/>
                <c:pt idx="0">
                  <c:v>Главное архивное управление города Москвы</c:v>
                </c:pt>
              </c:strCache>
            </c:strRef>
          </c:tx>
          <c:spPr>
            <a:solidFill>
              <a:schemeClr val="accent5">
                <a:tint val="81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Worksheet!$J$15:$L$15</c:f>
              <c:numCache>
                <c:formatCode>General</c:formatCode>
                <c:ptCount val="3"/>
                <c:pt idx="0">
                  <c:v>3.5</c:v>
                </c:pt>
                <c:pt idx="1">
                  <c:v>3.4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E7-4D2A-97D9-D17368A44484}"/>
            </c:ext>
          </c:extLst>
        </c:ser>
        <c:ser>
          <c:idx val="7"/>
          <c:order val="7"/>
          <c:tx>
            <c:strRef>
              <c:f>Worksheet!$I$16</c:f>
              <c:strCache>
                <c:ptCount val="1"/>
                <c:pt idx="0">
                  <c:v>Департамент инвестиционной и промышленной политики города Москвы</c:v>
                </c:pt>
              </c:strCache>
            </c:strRef>
          </c:tx>
          <c:spPr>
            <a:solidFill>
              <a:schemeClr val="accent5">
                <a:tint val="69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Worksheet!$J$16:$L$16</c:f>
              <c:numCache>
                <c:formatCode>General</c:formatCode>
                <c:ptCount val="3"/>
                <c:pt idx="0">
                  <c:v>76</c:v>
                </c:pt>
                <c:pt idx="1">
                  <c:v>45.7</c:v>
                </c:pt>
                <c:pt idx="2">
                  <c:v>46.8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EE7-4D2A-97D9-D17368A44484}"/>
            </c:ext>
          </c:extLst>
        </c:ser>
        <c:ser>
          <c:idx val="8"/>
          <c:order val="8"/>
          <c:tx>
            <c:strRef>
              <c:f>Worksheet!$I$17</c:f>
              <c:strCache>
                <c:ptCount val="1"/>
                <c:pt idx="0">
                  <c:v>Департамент предпринимательства и инновационного развития города Москвы</c:v>
                </c:pt>
              </c:strCache>
            </c:strRef>
          </c:tx>
          <c:spPr>
            <a:solidFill>
              <a:schemeClr val="accent5">
                <a:tint val="5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Worksheet!$J$17:$L$17</c:f>
              <c:numCache>
                <c:formatCode>General</c:formatCode>
                <c:ptCount val="3"/>
                <c:pt idx="0">
                  <c:v>16.3</c:v>
                </c:pt>
                <c:pt idx="1">
                  <c:v>16.399999999999999</c:v>
                </c:pt>
                <c:pt idx="2">
                  <c:v>16.399999999999999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EE7-4D2A-97D9-D17368A44484}"/>
            </c:ext>
          </c:extLst>
        </c:ser>
        <c:ser>
          <c:idx val="9"/>
          <c:order val="9"/>
          <c:tx>
            <c:strRef>
              <c:f>Worksheet!$I$18</c:f>
              <c:strCache>
                <c:ptCount val="1"/>
                <c:pt idx="0">
                  <c:v>Департамент развития новых территорий города Москвы</c:v>
                </c:pt>
              </c:strCache>
            </c:strRef>
          </c:tx>
          <c:spPr>
            <a:solidFill>
              <a:schemeClr val="accent5">
                <a:tint val="4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Worksheet!$J$7:$L$8</c:f>
              <c:multiLvlStrCache>
                <c:ptCount val="3"/>
                <c:lvl>
                  <c:pt idx="1">
                    <c:v>2025</c:v>
                  </c:pt>
                  <c:pt idx="2">
                    <c:v>2026</c:v>
                  </c:pt>
                </c:lvl>
                <c:lvl>
                  <c:pt idx="0">
                    <c:v>2024</c:v>
                  </c:pt>
                  <c:pt idx="1">
                    <c:v>ПЛАНОВЫЙ ПЕРИОД</c:v>
                  </c:pt>
                </c:lvl>
              </c:multiLvlStrCache>
            </c:multiLvlStrRef>
          </c:cat>
          <c:val>
            <c:numRef>
              <c:f>Worksheet!$J$18:$L$18</c:f>
              <c:numCache>
                <c:formatCode>General</c:formatCode>
                <c:ptCount val="3"/>
                <c:pt idx="0">
                  <c:v>54.9</c:v>
                </c:pt>
                <c:pt idx="1">
                  <c:v>0</c:v>
                </c:pt>
                <c:pt idx="2">
                  <c:v>68.900000000000006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EE7-4D2A-97D9-D17368A444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10850079"/>
        <c:axId val="510853439"/>
      </c:barChart>
      <c:catAx>
        <c:axId val="5108500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0853439"/>
        <c:crosses val="autoZero"/>
        <c:auto val="1"/>
        <c:lblAlgn val="ctr"/>
        <c:lblOffset val="100"/>
        <c:noMultiLvlLbl val="0"/>
      </c:catAx>
      <c:valAx>
        <c:axId val="51085343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10850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Основные характеристики бюджета города Москвы на 2024 год и плановый период 2025 и 2026 годов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общее!$B$4</c:f>
              <c:strCache>
                <c:ptCount val="1"/>
                <c:pt idx="0">
                  <c:v>Доходы, тыс. рублей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общее!$C$4:$E$4</c:f>
              <c:numCache>
                <c:formatCode>General</c:formatCode>
                <c:ptCount val="3"/>
                <c:pt idx="0">
                  <c:v>4.28</c:v>
                </c:pt>
                <c:pt idx="1">
                  <c:v>4.59</c:v>
                </c:pt>
                <c:pt idx="2">
                  <c:v>4.93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C-4C3A-B4A5-24448ABB287F}"/>
            </c:ext>
          </c:extLst>
        </c:ser>
        <c:ser>
          <c:idx val="1"/>
          <c:order val="1"/>
          <c:tx>
            <c:strRef>
              <c:f>общее!$B$5</c:f>
              <c:strCache>
                <c:ptCount val="1"/>
                <c:pt idx="0">
                  <c:v>Расходы, тыс. рублей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общее!$C$5:$E$5</c:f>
              <c:numCache>
                <c:formatCode>General</c:formatCode>
                <c:ptCount val="3"/>
                <c:pt idx="0">
                  <c:v>4.79</c:v>
                </c:pt>
                <c:pt idx="1">
                  <c:v>5</c:v>
                </c:pt>
                <c:pt idx="2">
                  <c:v>5.14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8C-4C3A-B4A5-24448ABB287F}"/>
            </c:ext>
          </c:extLst>
        </c:ser>
        <c:ser>
          <c:idx val="2"/>
          <c:order val="2"/>
          <c:tx>
            <c:strRef>
              <c:f>общее!$B$6</c:f>
              <c:strCache>
                <c:ptCount val="1"/>
                <c:pt idx="0">
                  <c:v>Дефицит бюджета города москвы, тыс. рублей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общее!$C$3:$E$3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общее!$C$6:$E$6</c:f>
              <c:numCache>
                <c:formatCode>General</c:formatCode>
                <c:ptCount val="3"/>
                <c:pt idx="0">
                  <c:v>0.5</c:v>
                </c:pt>
                <c:pt idx="1">
                  <c:v>0.41</c:v>
                </c:pt>
                <c:pt idx="2">
                  <c:v>0.20999999999999996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8C-4C3A-B4A5-24448ABB28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080617647"/>
        <c:axId val="1080614767"/>
      </c:barChart>
      <c:catAx>
        <c:axId val="1080617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80614767"/>
        <c:crosses val="autoZero"/>
        <c:auto val="1"/>
        <c:lblAlgn val="ctr"/>
        <c:lblOffset val="100"/>
        <c:noMultiLvlLbl val="0"/>
      </c:catAx>
      <c:valAx>
        <c:axId val="1080614767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млрд. рублей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crossAx val="1080617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0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6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7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8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9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0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7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8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9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D7FF5-5232-4834-B440-508F1D90CC38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662A1-D9CF-4595-9188-EF39ACB49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037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662A1-D9CF-4595-9188-EF39ACB49C4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96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BD435-3C50-0CBA-7383-8A469FA01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BEA0F9-8185-9BD3-D245-579140579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67BEA0-B1B5-EEEA-452E-CF2EAAB6B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699211-E9D4-1244-76AD-BA673C852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D2C4D0-8E13-83B8-FEE9-42BCACB5D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99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A4B0A-31E8-2B34-59A4-901254E5C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850C20-4826-DFC9-03D3-CF4307594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9A9919-63D0-74DC-ECC0-D4AE8443E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C78AFB-048E-4628-B115-A992B6788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1684E7-70C4-AAFD-D752-129B9B00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5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DCF2CB6-3023-C7ED-5055-708277C975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8FC8664-6349-F560-A74C-F25C8C63C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D726AF-A918-7B0B-69DB-6DF765CB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A173F7-DF7D-CAC9-2105-1C718B6D5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3A6E59-63B4-3BBC-AD8A-FCFFC9429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929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DC1B2D-8518-F745-7395-EC8DBA7D8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C8227D-9A7A-834E-5906-967D37BCB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7EA914-EC71-2022-DB9A-EB2349B95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9DEEF1-C150-DE84-C3C7-D397F5F62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72F837-F901-F810-0C32-E6240F331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66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3659F9-64B3-0EA2-7B84-22CA1D6F1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6BFCFA-C3EA-E8CE-15E2-AE5932262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71AAA0-DB6A-8F51-D5BC-6FE64C62E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EC738D-B45C-F1D7-80D4-D992023C1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E4B447-2FB0-4A8E-8F2C-309E1422F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377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00A47-EB0E-5DE4-4D99-2D556D514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34CD6E-A0A7-0002-409B-DCC3D8045D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8BC0A4-C083-9F35-640F-92FCA9B13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BD9B8A-4E84-80D0-3B3A-7DAE95C5F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85B3B0-3980-5A8A-6D55-89ECD730D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E3B469-A722-C4F1-DB1F-19CC93B26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196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F17C98-D86D-02A1-E740-73F4C3FAF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B312E0-1C97-E244-71B0-59F5BDE6D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E80E80-86F5-AD9A-2B21-DC16E648D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6436918-C077-4929-90AC-0E0E676309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2A1581-5D90-C23E-296A-9B015FF467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002DE88-CBC3-FC79-15C6-439A4485B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0B08E5E-2B83-07FD-A438-8B762A6F9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AEA5446-A1C5-559C-AEFF-F2742F021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4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19D02E-5A27-9992-B263-A1F08C9E4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475B340-C1B8-6C67-BCE9-45D78B01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6EA01D5-227B-9D63-9A35-94347BD7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02EFD3A-4558-8110-8BE8-AECCDA3B9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66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900EB0-8A8D-1E40-3CCE-B6EE05D84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91B9A06-5769-8DFD-8607-F495D0EFD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5B8AE6-7EF5-41C2-9A3A-C36EC65A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120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75FD40-2916-868D-52C8-80F412611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D08563-85C2-3E46-8019-5CEF8EC04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9DA2D0B-27F7-023B-5EF4-25E0AAB9A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BE26B4-9BCB-4C07-B170-40014B22B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B47E94-659F-8446-A2F0-B40F593BB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7974F1-A8C4-4AF1-F509-65DD620A7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28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F5572B-9511-C1A0-7198-154EA213C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5085FB1-1981-56F1-6729-C11AB885E9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0F8353-61B1-97E0-F173-4D66BE11F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74D49A-B9BD-993A-C765-5F2262705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6653F0-897D-1842-2BE9-3DC2325CA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73A986-D49A-7857-FD54-90C0FFFA3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84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D49AC-855E-DAEF-3B49-3CED88EAB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DAB51B-D87C-A940-891D-0670ABB6D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9AFAC5-1706-98B2-D1A7-4F6A414708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1F5386-414E-4006-895E-2AE7442672D3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495E5A-ECBB-FAFB-AAFA-DF301003CB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3E3148-9BE5-F181-DAED-E862295F7D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FA90A8-E52D-4A89-94E3-C605D39687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75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chart" Target="../charts/char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chart" Target="../charts/char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DD5CA1DB-ABAB-2518-6E37-182298DD11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437CF8-FC59-ADAC-112D-A95C31ABBD57}"/>
              </a:ext>
            </a:extLst>
          </p:cNvPr>
          <p:cNvSpPr txBox="1"/>
          <p:nvPr/>
        </p:nvSpPr>
        <p:spPr>
          <a:xfrm>
            <a:off x="2560319" y="937364"/>
            <a:ext cx="75173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Aptos ExtraBold" panose="020F05020202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Бюджет для граждан г</a:t>
            </a:r>
            <a:r>
              <a:rPr lang="en-US" sz="3200" dirty="0">
                <a:latin typeface="Aptos ExtraBold" panose="020F05020202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.</a:t>
            </a:r>
            <a:r>
              <a:rPr lang="ru-RU" sz="3200" dirty="0">
                <a:latin typeface="Aptos ExtraBold" panose="020F05020202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 Москвы 2024</a:t>
            </a:r>
          </a:p>
          <a:p>
            <a:endParaRPr lang="ru-RU" sz="3200" dirty="0">
              <a:latin typeface="Aptos ExtraBold" panose="020F050202020403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6768CF-C9C3-EA32-815C-F78C5CC1D1F3}"/>
              </a:ext>
            </a:extLst>
          </p:cNvPr>
          <p:cNvSpPr txBox="1"/>
          <p:nvPr/>
        </p:nvSpPr>
        <p:spPr>
          <a:xfrm>
            <a:off x="139032" y="5023904"/>
            <a:ext cx="5630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ptos Black" panose="020B0004020202020204" pitchFamily="34" charset="0"/>
              </a:rPr>
              <a:t>Выполнил:</a:t>
            </a:r>
          </a:p>
          <a:p>
            <a:r>
              <a:rPr lang="ru-RU" dirty="0">
                <a:latin typeface="Aptos Black" panose="020B0004020202020204" pitchFamily="34" charset="0"/>
              </a:rPr>
              <a:t>Цой Денис Андреевич</a:t>
            </a:r>
          </a:p>
          <a:p>
            <a:r>
              <a:rPr lang="ru-RU" dirty="0">
                <a:latin typeface="Aptos Black" panose="020B0004020202020204" pitchFamily="34" charset="0"/>
              </a:rPr>
              <a:t>Иванов Иван Романович</a:t>
            </a:r>
          </a:p>
          <a:p>
            <a:r>
              <a:rPr lang="ru-RU" dirty="0">
                <a:latin typeface="Aptos Black" panose="020B0004020202020204" pitchFamily="34" charset="0"/>
              </a:rPr>
              <a:t>Львов Матвей Александрович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00C8FD-24A1-DA4B-53E6-FBE0EFEC5C14}"/>
              </a:ext>
            </a:extLst>
          </p:cNvPr>
          <p:cNvSpPr txBox="1"/>
          <p:nvPr/>
        </p:nvSpPr>
        <p:spPr>
          <a:xfrm>
            <a:off x="1798319" y="2437097"/>
            <a:ext cx="8595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Aptos Black" panose="020B0004020202020204" pitchFamily="34" charset="0"/>
              </a:rPr>
              <a:t>Навигатор  по бюджету глазами студента</a:t>
            </a:r>
          </a:p>
        </p:txBody>
      </p:sp>
    </p:spTree>
    <p:extLst>
      <p:ext uri="{BB962C8B-B14F-4D97-AF65-F5344CB8AC3E}">
        <p14:creationId xmlns:p14="http://schemas.microsoft.com/office/powerpoint/2010/main" val="859588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316"/>
    </mc:Choice>
    <mc:Fallback>
      <p:transition spd="slow" advTm="1031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66C795AF-44F9-AE05-8952-D78BA933E11C}"/>
              </a:ext>
            </a:extLst>
          </p:cNvPr>
          <p:cNvSpPr/>
          <p:nvPr/>
        </p:nvSpPr>
        <p:spPr>
          <a:xfrm>
            <a:off x="-11722236" y="-673100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F464D48B-1026-509B-1FDC-006D99CDA6AA}"/>
              </a:ext>
            </a:extLst>
          </p:cNvPr>
          <p:cNvSpPr/>
          <p:nvPr/>
        </p:nvSpPr>
        <p:spPr>
          <a:xfrm>
            <a:off x="-10455344" y="-586042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6778621D-9189-070D-3E0B-BA394768EA91}"/>
              </a:ext>
            </a:extLst>
          </p:cNvPr>
          <p:cNvSpPr/>
          <p:nvPr/>
        </p:nvSpPr>
        <p:spPr>
          <a:xfrm>
            <a:off x="13649282" y="1179253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8025FD08-F057-7B58-AC2B-461A7E08DB59}"/>
              </a:ext>
            </a:extLst>
          </p:cNvPr>
          <p:cNvSpPr/>
          <p:nvPr/>
        </p:nvSpPr>
        <p:spPr>
          <a:xfrm>
            <a:off x="-3695836" y="5027354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>
            <a:extLst>
              <a:ext uri="{FF2B5EF4-FFF2-40B4-BE49-F238E27FC236}">
                <a16:creationId xmlns:a16="http://schemas.microsoft.com/office/drawing/2014/main" id="{5552F557-16FA-E6F6-CA34-E5103B2817E4}"/>
              </a:ext>
            </a:extLst>
          </p:cNvPr>
          <p:cNvSpPr/>
          <p:nvPr/>
        </p:nvSpPr>
        <p:spPr>
          <a:xfrm>
            <a:off x="13512934" y="4786054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45C9F-4736-A362-8DEF-FAC3526AB0B5}"/>
              </a:ext>
            </a:extLst>
          </p:cNvPr>
          <p:cNvSpPr txBox="1"/>
          <p:nvPr/>
        </p:nvSpPr>
        <p:spPr>
          <a:xfrm>
            <a:off x="14274178" y="1535190"/>
            <a:ext cx="2118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выделяемых бюджетных ассигнованиях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4A9D18-9CD0-2011-DA17-0CB144B2AA8D}"/>
              </a:ext>
            </a:extLst>
          </p:cNvPr>
          <p:cNvSpPr txBox="1"/>
          <p:nvPr/>
        </p:nvSpPr>
        <p:spPr>
          <a:xfrm>
            <a:off x="-3242390" y="5265442"/>
            <a:ext cx="20430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3-ой статье закона города о бюджете отражена информация об источниках финансирования дефицита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DFF894-B10A-AF8B-00A6-FD9DAD3DA9E8}"/>
              </a:ext>
            </a:extLst>
          </p:cNvPr>
          <p:cNvSpPr txBox="1"/>
          <p:nvPr/>
        </p:nvSpPr>
        <p:spPr>
          <a:xfrm>
            <a:off x="14003450" y="5141991"/>
            <a:ext cx="2118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13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Государственных заимствованиях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D480A-0BE9-2CD1-4935-20CE9180031C}"/>
              </a:ext>
            </a:extLst>
          </p:cNvPr>
          <p:cNvSpPr txBox="1"/>
          <p:nvPr/>
        </p:nvSpPr>
        <p:spPr>
          <a:xfrm>
            <a:off x="-7645400" y="506153"/>
            <a:ext cx="38256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1-ой статье законе о бюджете утверждаются доходы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и дефицит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составят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–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,79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города Москвы составит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D14BC21C-4DA5-9FAF-914F-EB7A50147244}"/>
              </a:ext>
            </a:extLst>
          </p:cNvPr>
          <p:cNvGraphicFramePr>
            <a:graphicFrameLocks/>
          </p:cNvGraphicFramePr>
          <p:nvPr/>
        </p:nvGraphicFramePr>
        <p:xfrm>
          <a:off x="12192000" y="-1284435"/>
          <a:ext cx="7327911" cy="3200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A991CD7-360E-4A64-31F7-FF598FB55E9C}"/>
              </a:ext>
            </a:extLst>
          </p:cNvPr>
          <p:cNvSpPr txBox="1"/>
          <p:nvPr/>
        </p:nvSpPr>
        <p:spPr>
          <a:xfrm>
            <a:off x="-182624" y="7002148"/>
            <a:ext cx="54003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целевым статьям расходов, сформированным в соответствии с государственными программами города Москвы, а также непрограммными направлениями деятельности органов государственной власти города Москвы, и группам и подгруппам видов расходов классификации расходов бюджетов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государственным программам города Москвы и подпрограммам государственных программ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ассигнований, направляемых на исполнение публичных нормативных обязательств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дорожного фонда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составит 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3F80295A-007E-C1F6-3911-FACF11C931D6}"/>
              </a:ext>
            </a:extLst>
          </p:cNvPr>
          <p:cNvSpPr/>
          <p:nvPr/>
        </p:nvSpPr>
        <p:spPr>
          <a:xfrm>
            <a:off x="2344969" y="3078826"/>
            <a:ext cx="7327910" cy="70034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82B763-9005-ED69-CF4E-AC67F99D2DCE}"/>
              </a:ext>
            </a:extLst>
          </p:cNvPr>
          <p:cNvSpPr txBox="1"/>
          <p:nvPr/>
        </p:nvSpPr>
        <p:spPr>
          <a:xfrm>
            <a:off x="-3909667" y="10398818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к закону о бюджете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70C7AC-FDC2-9BA2-B331-D9DEBD7EF868}"/>
              </a:ext>
            </a:extLst>
          </p:cNvPr>
          <p:cNvSpPr txBox="1"/>
          <p:nvPr/>
        </p:nvSpPr>
        <p:spPr>
          <a:xfrm>
            <a:off x="-3167409" y="2297707"/>
            <a:ext cx="19144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dirty="0">
                <a:solidFill>
                  <a:schemeClr val="bg1"/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BEEB6852-AED0-6843-497A-915C986608FC}"/>
              </a:ext>
            </a:extLst>
          </p:cNvPr>
          <p:cNvSpPr/>
          <p:nvPr/>
        </p:nvSpPr>
        <p:spPr>
          <a:xfrm>
            <a:off x="7712448" y="9232119"/>
            <a:ext cx="8371207" cy="5625031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B183BE-1F69-107F-D193-841E0BE10339}"/>
              </a:ext>
            </a:extLst>
          </p:cNvPr>
          <p:cNvSpPr txBox="1"/>
          <p:nvPr/>
        </p:nvSpPr>
        <p:spPr>
          <a:xfrm>
            <a:off x="-8768400" y="8128021"/>
            <a:ext cx="374446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13-ой статье закона о бюджете города Москвы утверждаются государственные заимствования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ценные бумаги, номинальная стоимость которых указана в валюте Российской Федерации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в 150 млн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Бюджетные кредиты из других бюджетов бюджетной системы Российской Федерации в валюте Российской Федерации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в 9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,5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61EDB7EA-C0E0-0287-9FD4-CDEB717A57D1}"/>
              </a:ext>
            </a:extLst>
          </p:cNvPr>
          <p:cNvGraphicFramePr>
            <a:graphicFrameLocks/>
          </p:cNvGraphicFramePr>
          <p:nvPr/>
        </p:nvGraphicFramePr>
        <p:xfrm>
          <a:off x="-9320980" y="10050274"/>
          <a:ext cx="7176794" cy="449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Блок-схема: узел 18">
            <a:extLst>
              <a:ext uri="{FF2B5EF4-FFF2-40B4-BE49-F238E27FC236}">
                <a16:creationId xmlns:a16="http://schemas.microsoft.com/office/drawing/2014/main" id="{F701EDEC-E979-79C8-291E-EEB6E10ACBEB}"/>
              </a:ext>
            </a:extLst>
          </p:cNvPr>
          <p:cNvSpPr/>
          <p:nvPr/>
        </p:nvSpPr>
        <p:spPr>
          <a:xfrm>
            <a:off x="-3745236" y="7281186"/>
            <a:ext cx="9372736" cy="6783758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>
            <a:extLst>
              <a:ext uri="{FF2B5EF4-FFF2-40B4-BE49-F238E27FC236}">
                <a16:creationId xmlns:a16="http://schemas.microsoft.com/office/drawing/2014/main" id="{9B399903-73FF-405C-4E7E-46D42A5D042E}"/>
              </a:ext>
            </a:extLst>
          </p:cNvPr>
          <p:cNvSpPr/>
          <p:nvPr/>
        </p:nvSpPr>
        <p:spPr>
          <a:xfrm>
            <a:off x="-2401093" y="7348991"/>
            <a:ext cx="7118351" cy="6544041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16C12E-8AE5-D81C-49D4-5F9D84485A63}"/>
              </a:ext>
            </a:extLst>
          </p:cNvPr>
          <p:cNvSpPr txBox="1"/>
          <p:nvPr/>
        </p:nvSpPr>
        <p:spPr>
          <a:xfrm>
            <a:off x="237266" y="9459312"/>
            <a:ext cx="38256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в 3-ей статье закона о бюджете города Москвы можно ознакомиться с источниками финансирования дефицита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объем источников финансирования дефицита бюджета 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C9E578F1-7682-E81C-23DD-C1A16B4B17A3}"/>
              </a:ext>
            </a:extLst>
          </p:cNvPr>
          <p:cNvGraphicFramePr>
            <a:graphicFrameLocks/>
          </p:cNvGraphicFramePr>
          <p:nvPr/>
        </p:nvGraphicFramePr>
        <p:xfrm>
          <a:off x="5797084" y="8433192"/>
          <a:ext cx="6644779" cy="4472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D3B0401-4A53-3853-1B12-F7A34CBDBE9F}"/>
              </a:ext>
            </a:extLst>
          </p:cNvPr>
          <p:cNvSpPr txBox="1"/>
          <p:nvPr/>
        </p:nvSpPr>
        <p:spPr>
          <a:xfrm>
            <a:off x="8105688" y="9158163"/>
            <a:ext cx="797796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законе также представлены приложения, которые помогают более детально ознакомится с настоящим Законом.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приложение 1 демонстрирует ведомственную структуру расходов бюджета города Москвы по главным распорядителям бюджетных средств, целевым статьям расходов. В приложении продемонстрированы наименования ведомств, целевые статьи, а также суммы.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документе представлены 22 приложения, которые относятся к статьям настоящего Закона. Пользователь может обратиться к любому интересующему приложению для более детального ознакомления с бюджетным процессам, подробно рассмотреть статьи расходов и доходов соответствующего бюджета, ознакомится с целевыми статьями. Приложения являются неотъемлемой частью закона о бюджете и должно быть рассмотрено вместе с ним. На основании приложений можно также выявить неточности, если таковые есть, или, наоборот, обратиться с инициативной просьбой, например, добавить целевую статью, которую необходимо профинансировать. </a:t>
            </a:r>
            <a:endParaRPr lang="ru-RU" dirty="0"/>
          </a:p>
        </p:txBody>
      </p:sp>
      <p:pic>
        <p:nvPicPr>
          <p:cNvPr id="8" name="Рисунок 7" descr="Суд контур">
            <a:extLst>
              <a:ext uri="{FF2B5EF4-FFF2-40B4-BE49-F238E27FC236}">
                <a16:creationId xmlns:a16="http://schemas.microsoft.com/office/drawing/2014/main" id="{ED0745F4-42E4-212B-7AED-E259D84FCA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2476470" y="7588857"/>
            <a:ext cx="3763006" cy="376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9582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449">
        <p159:morph option="byObject"/>
      </p:transition>
    </mc:Choice>
    <mc:Fallback>
      <p:transition spd="slow" advTm="2449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66C795AF-44F9-AE05-8952-D78BA933E11C}"/>
              </a:ext>
            </a:extLst>
          </p:cNvPr>
          <p:cNvSpPr/>
          <p:nvPr/>
        </p:nvSpPr>
        <p:spPr>
          <a:xfrm>
            <a:off x="2577965" y="-1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Соединитель: изогнутый 8">
            <a:extLst>
              <a:ext uri="{FF2B5EF4-FFF2-40B4-BE49-F238E27FC236}">
                <a16:creationId xmlns:a16="http://schemas.microsoft.com/office/drawing/2014/main" id="{11CA22EB-05E8-EE86-9A1A-AFFEE366669B}"/>
              </a:ext>
            </a:extLst>
          </p:cNvPr>
          <p:cNvCxnSpPr>
            <a:cxnSpLocks/>
            <a:stCxn id="4" idx="6"/>
            <a:endCxn id="25" idx="2"/>
          </p:cNvCxnSpPr>
          <p:nvPr/>
        </p:nvCxnSpPr>
        <p:spPr>
          <a:xfrm>
            <a:off x="5321166" y="1371600"/>
            <a:ext cx="1457416" cy="671254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: изогнутый 11">
            <a:extLst>
              <a:ext uri="{FF2B5EF4-FFF2-40B4-BE49-F238E27FC236}">
                <a16:creationId xmlns:a16="http://schemas.microsoft.com/office/drawing/2014/main" id="{F56A6CBA-527E-7E7E-369D-FACE6DB201C9}"/>
              </a:ext>
            </a:extLst>
          </p:cNvPr>
          <p:cNvCxnSpPr>
            <a:cxnSpLocks/>
            <a:stCxn id="25" idx="2"/>
            <a:endCxn id="30" idx="6"/>
          </p:cNvCxnSpPr>
          <p:nvPr/>
        </p:nvCxnSpPr>
        <p:spPr>
          <a:xfrm rot="10800000" flipV="1">
            <a:off x="5321166" y="2042853"/>
            <a:ext cx="1457417" cy="2743201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Соединитель: изогнутый 14">
            <a:extLst>
              <a:ext uri="{FF2B5EF4-FFF2-40B4-BE49-F238E27FC236}">
                <a16:creationId xmlns:a16="http://schemas.microsoft.com/office/drawing/2014/main" id="{5B25A045-10E3-EB9A-F359-9153BB12B5C8}"/>
              </a:ext>
            </a:extLst>
          </p:cNvPr>
          <p:cNvCxnSpPr>
            <a:cxnSpLocks/>
            <a:stCxn id="30" idx="6"/>
            <a:endCxn id="33" idx="2"/>
          </p:cNvCxnSpPr>
          <p:nvPr/>
        </p:nvCxnSpPr>
        <p:spPr>
          <a:xfrm>
            <a:off x="5321165" y="4786055"/>
            <a:ext cx="1549669" cy="700345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574E404-B48E-2100-E0FD-52D993B9E4CA}"/>
              </a:ext>
            </a:extLst>
          </p:cNvPr>
          <p:cNvSpPr txBox="1"/>
          <p:nvPr/>
        </p:nvSpPr>
        <p:spPr>
          <a:xfrm>
            <a:off x="2997478" y="355936"/>
            <a:ext cx="203493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1-ой статье закона города о бюджете отражена информация о доходах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расходах и дефиците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6778621D-9189-070D-3E0B-BA394768EA91}"/>
              </a:ext>
            </a:extLst>
          </p:cNvPr>
          <p:cNvSpPr/>
          <p:nvPr/>
        </p:nvSpPr>
        <p:spPr>
          <a:xfrm>
            <a:off x="6778582" y="671253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8025FD08-F057-7B58-AC2B-461A7E08DB59}"/>
              </a:ext>
            </a:extLst>
          </p:cNvPr>
          <p:cNvSpPr/>
          <p:nvPr/>
        </p:nvSpPr>
        <p:spPr>
          <a:xfrm>
            <a:off x="2577964" y="3414454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>
            <a:extLst>
              <a:ext uri="{FF2B5EF4-FFF2-40B4-BE49-F238E27FC236}">
                <a16:creationId xmlns:a16="http://schemas.microsoft.com/office/drawing/2014/main" id="{5552F557-16FA-E6F6-CA34-E5103B2817E4}"/>
              </a:ext>
            </a:extLst>
          </p:cNvPr>
          <p:cNvSpPr/>
          <p:nvPr/>
        </p:nvSpPr>
        <p:spPr>
          <a:xfrm>
            <a:off x="6870834" y="4114799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45C9F-4736-A362-8DEF-FAC3526AB0B5}"/>
              </a:ext>
            </a:extLst>
          </p:cNvPr>
          <p:cNvSpPr txBox="1"/>
          <p:nvPr/>
        </p:nvSpPr>
        <p:spPr>
          <a:xfrm>
            <a:off x="7403478" y="1027190"/>
            <a:ext cx="2118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выделяемых бюджетных ассигнованиях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4A9D18-9CD0-2011-DA17-0CB144B2AA8D}"/>
              </a:ext>
            </a:extLst>
          </p:cNvPr>
          <p:cNvSpPr txBox="1"/>
          <p:nvPr/>
        </p:nvSpPr>
        <p:spPr>
          <a:xfrm>
            <a:off x="3031410" y="3652542"/>
            <a:ext cx="20430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3-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е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й статье закона города о бюджете отражена информация об источниках финансирования дефицита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DFF894-B10A-AF8B-00A6-FD9DAD3DA9E8}"/>
              </a:ext>
            </a:extLst>
          </p:cNvPr>
          <p:cNvSpPr txBox="1"/>
          <p:nvPr/>
        </p:nvSpPr>
        <p:spPr>
          <a:xfrm>
            <a:off x="7361350" y="4470736"/>
            <a:ext cx="2118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13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Государственных заимствованиях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F4FB3600-E0FF-5DAD-4124-EC4092C63F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91198"/>
              </p:ext>
            </p:extLst>
          </p:nvPr>
        </p:nvGraphicFramePr>
        <p:xfrm>
          <a:off x="16820117" y="9078186"/>
          <a:ext cx="6181792" cy="3709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132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14492">
        <p159:morph option="byObject"/>
      </p:transition>
    </mc:Choice>
    <mc:Fallback>
      <p:transition spd="slow" advTm="14492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66C795AF-44F9-AE05-8952-D78BA933E11C}"/>
              </a:ext>
            </a:extLst>
          </p:cNvPr>
          <p:cNvSpPr/>
          <p:nvPr/>
        </p:nvSpPr>
        <p:spPr>
          <a:xfrm>
            <a:off x="-4076836" y="0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F464D48B-1026-509B-1FDC-006D99CDA6AA}"/>
              </a:ext>
            </a:extLst>
          </p:cNvPr>
          <p:cNvSpPr/>
          <p:nvPr/>
        </p:nvSpPr>
        <p:spPr>
          <a:xfrm>
            <a:off x="-2809944" y="87058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6778621D-9189-070D-3E0B-BA394768EA91}"/>
              </a:ext>
            </a:extLst>
          </p:cNvPr>
          <p:cNvSpPr/>
          <p:nvPr/>
        </p:nvSpPr>
        <p:spPr>
          <a:xfrm>
            <a:off x="14750154" y="1356340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8025FD08-F057-7B58-AC2B-461A7E08DB59}"/>
              </a:ext>
            </a:extLst>
          </p:cNvPr>
          <p:cNvSpPr/>
          <p:nvPr/>
        </p:nvSpPr>
        <p:spPr>
          <a:xfrm>
            <a:off x="-9177778" y="7529255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>
            <a:extLst>
              <a:ext uri="{FF2B5EF4-FFF2-40B4-BE49-F238E27FC236}">
                <a16:creationId xmlns:a16="http://schemas.microsoft.com/office/drawing/2014/main" id="{5552F557-16FA-E6F6-CA34-E5103B2817E4}"/>
              </a:ext>
            </a:extLst>
          </p:cNvPr>
          <p:cNvSpPr/>
          <p:nvPr/>
        </p:nvSpPr>
        <p:spPr>
          <a:xfrm>
            <a:off x="14456362" y="4953143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45C9F-4736-A362-8DEF-FAC3526AB0B5}"/>
              </a:ext>
            </a:extLst>
          </p:cNvPr>
          <p:cNvSpPr txBox="1"/>
          <p:nvPr/>
        </p:nvSpPr>
        <p:spPr>
          <a:xfrm>
            <a:off x="14274178" y="1535190"/>
            <a:ext cx="2118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выделяемых бюджетных ассигнованиях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4A9D18-9CD0-2011-DA17-0CB144B2AA8D}"/>
              </a:ext>
            </a:extLst>
          </p:cNvPr>
          <p:cNvSpPr txBox="1"/>
          <p:nvPr/>
        </p:nvSpPr>
        <p:spPr>
          <a:xfrm>
            <a:off x="-8612844" y="7673796"/>
            <a:ext cx="20430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3-ой статье закона города о бюджете отражена информация об источниках финансирования дефицита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DFF894-B10A-AF8B-00A6-FD9DAD3DA9E8}"/>
              </a:ext>
            </a:extLst>
          </p:cNvPr>
          <p:cNvSpPr txBox="1"/>
          <p:nvPr/>
        </p:nvSpPr>
        <p:spPr>
          <a:xfrm>
            <a:off x="14003450" y="5141991"/>
            <a:ext cx="2118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13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Государственных заимствованиях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D480A-0BE9-2CD1-4935-20CE9180031C}"/>
              </a:ext>
            </a:extLst>
          </p:cNvPr>
          <p:cNvSpPr txBox="1"/>
          <p:nvPr/>
        </p:nvSpPr>
        <p:spPr>
          <a:xfrm>
            <a:off x="51195" y="1356340"/>
            <a:ext cx="432290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 и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плановый период 2025 и 2026 год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1-ой статье закона о бюджете утверждаются общий объем доходов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расходов и дефицит бюджета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составят 4 289 млрд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налоговые доходы составят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 млрд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– 308 млрд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узел 7">
            <a:extLst>
              <a:ext uri="{FF2B5EF4-FFF2-40B4-BE49-F238E27FC236}">
                <a16:creationId xmlns:a16="http://schemas.microsoft.com/office/drawing/2014/main" id="{58A53994-6E2F-42CA-266E-E638E855E478}"/>
              </a:ext>
            </a:extLst>
          </p:cNvPr>
          <p:cNvSpPr/>
          <p:nvPr/>
        </p:nvSpPr>
        <p:spPr>
          <a:xfrm>
            <a:off x="6749019" y="9083872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>
            <a:extLst>
              <a:ext uri="{FF2B5EF4-FFF2-40B4-BE49-F238E27FC236}">
                <a16:creationId xmlns:a16="http://schemas.microsoft.com/office/drawing/2014/main" id="{0E9BAF54-E222-AF72-CD12-DC5D8A97D89C}"/>
              </a:ext>
            </a:extLst>
          </p:cNvPr>
          <p:cNvSpPr/>
          <p:nvPr/>
        </p:nvSpPr>
        <p:spPr>
          <a:xfrm>
            <a:off x="7766183" y="9274264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4BD8B8-DF10-5875-21A9-2950558DF4FC}"/>
              </a:ext>
            </a:extLst>
          </p:cNvPr>
          <p:cNvSpPr txBox="1"/>
          <p:nvPr/>
        </p:nvSpPr>
        <p:spPr>
          <a:xfrm>
            <a:off x="7577092" y="9714637"/>
            <a:ext cx="38256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2-ой статье законе о бюджете утверждаются бюджетные ассигнования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C54F1D-9184-8C9D-82A8-CEC240B57535}"/>
              </a:ext>
            </a:extLst>
          </p:cNvPr>
          <p:cNvSpPr txBox="1"/>
          <p:nvPr/>
        </p:nvSpPr>
        <p:spPr>
          <a:xfrm>
            <a:off x="-528531" y="7770555"/>
            <a:ext cx="54003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целевым статьям расходов, сформированным в соответствии с государственными программами города Москвы, а также непрограммными направлениями деятельности органов государственной власти города Москвы, и группам и подгруппам видов расходов классификации расходов бюджетов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государственным программам города Москвы и подпрограммам государственных программ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ассигнований, направляемых на исполнение публичных нормативных обязательств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дорожного фонда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составит 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C8DA5249-7E50-AF5D-8611-9CF19B8BB2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2270288"/>
              </p:ext>
            </p:extLst>
          </p:nvPr>
        </p:nvGraphicFramePr>
        <p:xfrm>
          <a:off x="5920796" y="1949857"/>
          <a:ext cx="6181792" cy="3709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106275AA-EC7C-1F93-6D71-DACF6A967A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3067419"/>
              </p:ext>
            </p:extLst>
          </p:nvPr>
        </p:nvGraphicFramePr>
        <p:xfrm>
          <a:off x="-9231038" y="8005040"/>
          <a:ext cx="8477252" cy="5086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308477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16381">
        <p159:morph option="byObject"/>
      </p:transition>
    </mc:Choice>
    <mc:Fallback>
      <p:transition spd="slow" advTm="16381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66C795AF-44F9-AE05-8952-D78BA933E11C}"/>
              </a:ext>
            </a:extLst>
          </p:cNvPr>
          <p:cNvSpPr/>
          <p:nvPr/>
        </p:nvSpPr>
        <p:spPr>
          <a:xfrm>
            <a:off x="-11722236" y="-673100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F464D48B-1026-509B-1FDC-006D99CDA6AA}"/>
              </a:ext>
            </a:extLst>
          </p:cNvPr>
          <p:cNvSpPr/>
          <p:nvPr/>
        </p:nvSpPr>
        <p:spPr>
          <a:xfrm>
            <a:off x="-10455344" y="-586042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6778621D-9189-070D-3E0B-BA394768EA91}"/>
              </a:ext>
            </a:extLst>
          </p:cNvPr>
          <p:cNvSpPr/>
          <p:nvPr/>
        </p:nvSpPr>
        <p:spPr>
          <a:xfrm>
            <a:off x="13649282" y="1179253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8025FD08-F057-7B58-AC2B-461A7E08DB59}"/>
              </a:ext>
            </a:extLst>
          </p:cNvPr>
          <p:cNvSpPr/>
          <p:nvPr/>
        </p:nvSpPr>
        <p:spPr>
          <a:xfrm>
            <a:off x="-7647558" y="5670225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>
            <a:extLst>
              <a:ext uri="{FF2B5EF4-FFF2-40B4-BE49-F238E27FC236}">
                <a16:creationId xmlns:a16="http://schemas.microsoft.com/office/drawing/2014/main" id="{5552F557-16FA-E6F6-CA34-E5103B2817E4}"/>
              </a:ext>
            </a:extLst>
          </p:cNvPr>
          <p:cNvSpPr/>
          <p:nvPr/>
        </p:nvSpPr>
        <p:spPr>
          <a:xfrm>
            <a:off x="23692092" y="7232876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45C9F-4736-A362-8DEF-FAC3526AB0B5}"/>
              </a:ext>
            </a:extLst>
          </p:cNvPr>
          <p:cNvSpPr txBox="1"/>
          <p:nvPr/>
        </p:nvSpPr>
        <p:spPr>
          <a:xfrm>
            <a:off x="14274178" y="1535190"/>
            <a:ext cx="2118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выделяемых бюджетных ассигнованиях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4A9D18-9CD0-2011-DA17-0CB144B2AA8D}"/>
              </a:ext>
            </a:extLst>
          </p:cNvPr>
          <p:cNvSpPr txBox="1"/>
          <p:nvPr/>
        </p:nvSpPr>
        <p:spPr>
          <a:xfrm>
            <a:off x="-5394892" y="5695989"/>
            <a:ext cx="20430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3-ой статье закона города о бюджете отражена информация об источниках финансирования дефицита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DFF894-B10A-AF8B-00A6-FD9DAD3DA9E8}"/>
              </a:ext>
            </a:extLst>
          </p:cNvPr>
          <p:cNvSpPr txBox="1"/>
          <p:nvPr/>
        </p:nvSpPr>
        <p:spPr>
          <a:xfrm>
            <a:off x="22203553" y="7727314"/>
            <a:ext cx="2118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13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Государственных заимствованиях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D480A-0BE9-2CD1-4935-20CE9180031C}"/>
              </a:ext>
            </a:extLst>
          </p:cNvPr>
          <p:cNvSpPr txBox="1"/>
          <p:nvPr/>
        </p:nvSpPr>
        <p:spPr>
          <a:xfrm>
            <a:off x="-7645400" y="506153"/>
            <a:ext cx="38256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1-ой статье законе о бюджете утверждаются доходы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и дефицит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составят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–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,79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города Москвы составит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D14BC21C-4DA5-9FAF-914F-EB7A501472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780480"/>
              </p:ext>
            </p:extLst>
          </p:nvPr>
        </p:nvGraphicFramePr>
        <p:xfrm>
          <a:off x="22771337" y="-703176"/>
          <a:ext cx="7327911" cy="3200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Блок-схема: узел 1">
            <a:extLst>
              <a:ext uri="{FF2B5EF4-FFF2-40B4-BE49-F238E27FC236}">
                <a16:creationId xmlns:a16="http://schemas.microsoft.com/office/drawing/2014/main" id="{43C1B15B-686C-633F-6624-B0A28E068314}"/>
              </a:ext>
            </a:extLst>
          </p:cNvPr>
          <p:cNvSpPr/>
          <p:nvPr/>
        </p:nvSpPr>
        <p:spPr>
          <a:xfrm>
            <a:off x="7505632" y="-164883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узел 2">
            <a:extLst>
              <a:ext uri="{FF2B5EF4-FFF2-40B4-BE49-F238E27FC236}">
                <a16:creationId xmlns:a16="http://schemas.microsoft.com/office/drawing/2014/main" id="{8C13D3CC-3B6B-2960-F4E1-B998B5C6C42F}"/>
              </a:ext>
            </a:extLst>
          </p:cNvPr>
          <p:cNvSpPr/>
          <p:nvPr/>
        </p:nvSpPr>
        <p:spPr>
          <a:xfrm>
            <a:off x="7924093" y="25509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7EE72C-7B9C-4B2F-ACC9-4BFD0249AC10}"/>
              </a:ext>
            </a:extLst>
          </p:cNvPr>
          <p:cNvSpPr txBox="1"/>
          <p:nvPr/>
        </p:nvSpPr>
        <p:spPr>
          <a:xfrm>
            <a:off x="8032019" y="1725671"/>
            <a:ext cx="41599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2-ой статье закона о бюджете и приложениях №3 и 4 утверждаются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в разрезе госпрограмм и непрограммных направлений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2024 году расходы бюджета составят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4800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Программные расходы составляют 91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общего объема расхода</a:t>
            </a: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на душу населения  -368 461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16% от ВРП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5429AE43-EE36-15FF-A2A8-2942455155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3109638"/>
              </p:ext>
            </p:extLst>
          </p:nvPr>
        </p:nvGraphicFramePr>
        <p:xfrm>
          <a:off x="-106088" y="709361"/>
          <a:ext cx="8477252" cy="5086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193180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16539">
        <p159:morph option="byObject"/>
      </p:transition>
    </mc:Choice>
    <mc:Fallback>
      <p:transition spd="slow" advTm="16539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66C795AF-44F9-AE05-8952-D78BA933E11C}"/>
              </a:ext>
            </a:extLst>
          </p:cNvPr>
          <p:cNvSpPr/>
          <p:nvPr/>
        </p:nvSpPr>
        <p:spPr>
          <a:xfrm>
            <a:off x="-11722236" y="-673100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F464D48B-1026-509B-1FDC-006D99CDA6AA}"/>
              </a:ext>
            </a:extLst>
          </p:cNvPr>
          <p:cNvSpPr/>
          <p:nvPr/>
        </p:nvSpPr>
        <p:spPr>
          <a:xfrm>
            <a:off x="-10455344" y="-586042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6778621D-9189-070D-3E0B-BA394768EA91}"/>
              </a:ext>
            </a:extLst>
          </p:cNvPr>
          <p:cNvSpPr/>
          <p:nvPr/>
        </p:nvSpPr>
        <p:spPr>
          <a:xfrm>
            <a:off x="18330695" y="2238333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8025FD08-F057-7B58-AC2B-461A7E08DB59}"/>
              </a:ext>
            </a:extLst>
          </p:cNvPr>
          <p:cNvSpPr/>
          <p:nvPr/>
        </p:nvSpPr>
        <p:spPr>
          <a:xfrm>
            <a:off x="-6381886" y="9159032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>
            <a:extLst>
              <a:ext uri="{FF2B5EF4-FFF2-40B4-BE49-F238E27FC236}">
                <a16:creationId xmlns:a16="http://schemas.microsoft.com/office/drawing/2014/main" id="{5552F557-16FA-E6F6-CA34-E5103B2817E4}"/>
              </a:ext>
            </a:extLst>
          </p:cNvPr>
          <p:cNvSpPr/>
          <p:nvPr/>
        </p:nvSpPr>
        <p:spPr>
          <a:xfrm>
            <a:off x="16794872" y="4647553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45C9F-4736-A362-8DEF-FAC3526AB0B5}"/>
              </a:ext>
            </a:extLst>
          </p:cNvPr>
          <p:cNvSpPr txBox="1"/>
          <p:nvPr/>
        </p:nvSpPr>
        <p:spPr>
          <a:xfrm>
            <a:off x="14274178" y="1535190"/>
            <a:ext cx="2118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выделяемых бюджетных ассигнованиях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4A9D18-9CD0-2011-DA17-0CB144B2AA8D}"/>
              </a:ext>
            </a:extLst>
          </p:cNvPr>
          <p:cNvSpPr txBox="1"/>
          <p:nvPr/>
        </p:nvSpPr>
        <p:spPr>
          <a:xfrm>
            <a:off x="-5601644" y="9514969"/>
            <a:ext cx="20430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3-ой статье закона города о бюджете отражена информация об источниках финансирования дефицита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DFF894-B10A-AF8B-00A6-FD9DAD3DA9E8}"/>
              </a:ext>
            </a:extLst>
          </p:cNvPr>
          <p:cNvSpPr txBox="1"/>
          <p:nvPr/>
        </p:nvSpPr>
        <p:spPr>
          <a:xfrm>
            <a:off x="14003450" y="5141991"/>
            <a:ext cx="2118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13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Государственных заимствованиях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D480A-0BE9-2CD1-4935-20CE9180031C}"/>
              </a:ext>
            </a:extLst>
          </p:cNvPr>
          <p:cNvSpPr txBox="1"/>
          <p:nvPr/>
        </p:nvSpPr>
        <p:spPr>
          <a:xfrm>
            <a:off x="-7645400" y="506153"/>
            <a:ext cx="38256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1-ой статье законе о бюджете утверждаются доходы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и дефицит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составят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–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,79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города Москвы составит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D14BC21C-4DA5-9FAF-914F-EB7A501472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6616310"/>
              </p:ext>
            </p:extLst>
          </p:nvPr>
        </p:nvGraphicFramePr>
        <p:xfrm>
          <a:off x="18002250" y="1628593"/>
          <a:ext cx="7327911" cy="3200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Блок-схема: узел 1">
            <a:extLst>
              <a:ext uri="{FF2B5EF4-FFF2-40B4-BE49-F238E27FC236}">
                <a16:creationId xmlns:a16="http://schemas.microsoft.com/office/drawing/2014/main" id="{43C1B15B-686C-633F-6624-B0A28E068314}"/>
              </a:ext>
            </a:extLst>
          </p:cNvPr>
          <p:cNvSpPr/>
          <p:nvPr/>
        </p:nvSpPr>
        <p:spPr>
          <a:xfrm>
            <a:off x="8102851" y="-1"/>
            <a:ext cx="3659923" cy="27573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узел 2">
            <a:extLst>
              <a:ext uri="{FF2B5EF4-FFF2-40B4-BE49-F238E27FC236}">
                <a16:creationId xmlns:a16="http://schemas.microsoft.com/office/drawing/2014/main" id="{8C13D3CC-3B6B-2960-F4E1-B998B5C6C42F}"/>
              </a:ext>
            </a:extLst>
          </p:cNvPr>
          <p:cNvSpPr/>
          <p:nvPr/>
        </p:nvSpPr>
        <p:spPr>
          <a:xfrm>
            <a:off x="12833307" y="8750409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7EE72C-7B9C-4B2F-ACC9-4BFD0249AC10}"/>
              </a:ext>
            </a:extLst>
          </p:cNvPr>
          <p:cNvSpPr txBox="1"/>
          <p:nvPr/>
        </p:nvSpPr>
        <p:spPr>
          <a:xfrm>
            <a:off x="8530673" y="506153"/>
            <a:ext cx="28376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приложению №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закону о бюджете Москвы утверждаются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бюджетные ассигнования по ведомственной структуре расходов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5429AE43-EE36-15FF-A2A8-2942455155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0849804"/>
              </p:ext>
            </p:extLst>
          </p:nvPr>
        </p:nvGraphicFramePr>
        <p:xfrm>
          <a:off x="-11955736" y="5291667"/>
          <a:ext cx="8477252" cy="5086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4DE03023-FC18-9EAA-5215-26C372D234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6074451"/>
              </p:ext>
            </p:extLst>
          </p:nvPr>
        </p:nvGraphicFramePr>
        <p:xfrm>
          <a:off x="87943" y="1647731"/>
          <a:ext cx="9162002" cy="4912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943594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16616">
        <p159:morph option="byObject"/>
      </p:transition>
    </mc:Choice>
    <mc:Fallback>
      <p:transition spd="slow" advTm="16616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66C795AF-44F9-AE05-8952-D78BA933E11C}"/>
              </a:ext>
            </a:extLst>
          </p:cNvPr>
          <p:cNvSpPr/>
          <p:nvPr/>
        </p:nvSpPr>
        <p:spPr>
          <a:xfrm>
            <a:off x="-11722236" y="-673100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F464D48B-1026-509B-1FDC-006D99CDA6AA}"/>
              </a:ext>
            </a:extLst>
          </p:cNvPr>
          <p:cNvSpPr/>
          <p:nvPr/>
        </p:nvSpPr>
        <p:spPr>
          <a:xfrm>
            <a:off x="-10455344" y="-586042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6778621D-9189-070D-3E0B-BA394768EA91}"/>
              </a:ext>
            </a:extLst>
          </p:cNvPr>
          <p:cNvSpPr/>
          <p:nvPr/>
        </p:nvSpPr>
        <p:spPr>
          <a:xfrm>
            <a:off x="13649282" y="1179253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8025FD08-F057-7B58-AC2B-461A7E08DB59}"/>
              </a:ext>
            </a:extLst>
          </p:cNvPr>
          <p:cNvSpPr/>
          <p:nvPr/>
        </p:nvSpPr>
        <p:spPr>
          <a:xfrm>
            <a:off x="-6654083" y="5103557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>
            <a:extLst>
              <a:ext uri="{FF2B5EF4-FFF2-40B4-BE49-F238E27FC236}">
                <a16:creationId xmlns:a16="http://schemas.microsoft.com/office/drawing/2014/main" id="{5552F557-16FA-E6F6-CA34-E5103B2817E4}"/>
              </a:ext>
            </a:extLst>
          </p:cNvPr>
          <p:cNvSpPr/>
          <p:nvPr/>
        </p:nvSpPr>
        <p:spPr>
          <a:xfrm>
            <a:off x="13512934" y="4786054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45C9F-4736-A362-8DEF-FAC3526AB0B5}"/>
              </a:ext>
            </a:extLst>
          </p:cNvPr>
          <p:cNvSpPr txBox="1"/>
          <p:nvPr/>
        </p:nvSpPr>
        <p:spPr>
          <a:xfrm>
            <a:off x="14274178" y="1535190"/>
            <a:ext cx="2118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выделяемых бюджетных ассигнованиях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4A9D18-9CD0-2011-DA17-0CB144B2AA8D}"/>
              </a:ext>
            </a:extLst>
          </p:cNvPr>
          <p:cNvSpPr txBox="1"/>
          <p:nvPr/>
        </p:nvSpPr>
        <p:spPr>
          <a:xfrm>
            <a:off x="-5303332" y="5497930"/>
            <a:ext cx="20430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3-ой статье закона города о бюджете отражена информация об источниках финансирования дефицита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DFF894-B10A-AF8B-00A6-FD9DAD3DA9E8}"/>
              </a:ext>
            </a:extLst>
          </p:cNvPr>
          <p:cNvSpPr txBox="1"/>
          <p:nvPr/>
        </p:nvSpPr>
        <p:spPr>
          <a:xfrm>
            <a:off x="14003450" y="5141991"/>
            <a:ext cx="2118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13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Государственных заимствованиях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D480A-0BE9-2CD1-4935-20CE9180031C}"/>
              </a:ext>
            </a:extLst>
          </p:cNvPr>
          <p:cNvSpPr txBox="1"/>
          <p:nvPr/>
        </p:nvSpPr>
        <p:spPr>
          <a:xfrm>
            <a:off x="-7645400" y="506153"/>
            <a:ext cx="38256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1-ой статье законе о бюджете утверждаются доходы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и дефицит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составят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–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,79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города Москвы составит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D14BC21C-4DA5-9FAF-914F-EB7A501472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5599220"/>
              </p:ext>
            </p:extLst>
          </p:nvPr>
        </p:nvGraphicFramePr>
        <p:xfrm>
          <a:off x="17583150" y="-1000421"/>
          <a:ext cx="7327911" cy="3200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Блок-схема: узел 1">
            <a:extLst>
              <a:ext uri="{FF2B5EF4-FFF2-40B4-BE49-F238E27FC236}">
                <a16:creationId xmlns:a16="http://schemas.microsoft.com/office/drawing/2014/main" id="{43C1B15B-686C-633F-6624-B0A28E068314}"/>
              </a:ext>
            </a:extLst>
          </p:cNvPr>
          <p:cNvSpPr/>
          <p:nvPr/>
        </p:nvSpPr>
        <p:spPr>
          <a:xfrm>
            <a:off x="5361399" y="7529255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узел 2">
            <a:extLst>
              <a:ext uri="{FF2B5EF4-FFF2-40B4-BE49-F238E27FC236}">
                <a16:creationId xmlns:a16="http://schemas.microsoft.com/office/drawing/2014/main" id="{8C13D3CC-3B6B-2960-F4E1-B998B5C6C42F}"/>
              </a:ext>
            </a:extLst>
          </p:cNvPr>
          <p:cNvSpPr/>
          <p:nvPr/>
        </p:nvSpPr>
        <p:spPr>
          <a:xfrm>
            <a:off x="6032431" y="7677099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7EE72C-7B9C-4B2F-ACC9-4BFD0249AC10}"/>
              </a:ext>
            </a:extLst>
          </p:cNvPr>
          <p:cNvSpPr txBox="1"/>
          <p:nvPr/>
        </p:nvSpPr>
        <p:spPr>
          <a:xfrm>
            <a:off x="6627395" y="10182692"/>
            <a:ext cx="38256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2-ой статье законе о бюджете утверждаются бюджетные ассигнования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991CD7-360E-4A64-31F7-FF598FB55E9C}"/>
              </a:ext>
            </a:extLst>
          </p:cNvPr>
          <p:cNvSpPr txBox="1"/>
          <p:nvPr/>
        </p:nvSpPr>
        <p:spPr>
          <a:xfrm>
            <a:off x="-531030" y="9579349"/>
            <a:ext cx="54003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целевым статьям расходов, сформированным в соответствии с государственными программами города Москвы, а также непрограммными направлениями деятельности органов государственной власти города Москвы, и группам и подгруппам видов расходов классификации расходов бюджетов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государственным программам города Москвы и подпрограммам государственных программ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ассигнований, направляемых на исполнение публичных нормативных обязательств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дорожного фонда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составит 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3F80295A-007E-C1F6-3911-FACF11C931D6}"/>
              </a:ext>
            </a:extLst>
          </p:cNvPr>
          <p:cNvSpPr/>
          <p:nvPr/>
        </p:nvSpPr>
        <p:spPr>
          <a:xfrm>
            <a:off x="139700" y="315652"/>
            <a:ext cx="7327910" cy="70034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82B763-9005-ED69-CF4E-AC67F99D2DCE}"/>
              </a:ext>
            </a:extLst>
          </p:cNvPr>
          <p:cNvSpPr txBox="1"/>
          <p:nvPr/>
        </p:nvSpPr>
        <p:spPr>
          <a:xfrm>
            <a:off x="488955" y="434992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финансирования дефицита бюджета</a:t>
            </a:r>
          </a:p>
        </p:txBody>
      </p:sp>
      <p:sp>
        <p:nvSpPr>
          <p:cNvPr id="12" name="Блок-схема: узел 11">
            <a:extLst>
              <a:ext uri="{FF2B5EF4-FFF2-40B4-BE49-F238E27FC236}">
                <a16:creationId xmlns:a16="http://schemas.microsoft.com/office/drawing/2014/main" id="{3FBEA192-A18C-D1CA-7F52-8CD47D59FE03}"/>
              </a:ext>
            </a:extLst>
          </p:cNvPr>
          <p:cNvSpPr/>
          <p:nvPr/>
        </p:nvSpPr>
        <p:spPr>
          <a:xfrm>
            <a:off x="4660830" y="2091805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70C7AC-FDC2-9BA2-B331-D9DEBD7EF868}"/>
              </a:ext>
            </a:extLst>
          </p:cNvPr>
          <p:cNvSpPr txBox="1"/>
          <p:nvPr/>
        </p:nvSpPr>
        <p:spPr>
          <a:xfrm>
            <a:off x="5313187" y="2263076"/>
            <a:ext cx="19144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solidFill>
                  <a:schemeClr val="bg1"/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4</a:t>
            </a:r>
            <a:endParaRPr lang="ru-RU" sz="15000" dirty="0">
              <a:solidFill>
                <a:schemeClr val="bg1"/>
              </a:solidFill>
              <a:latin typeface="Aptos Black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Блок-схема: узел 15">
            <a:extLst>
              <a:ext uri="{FF2B5EF4-FFF2-40B4-BE49-F238E27FC236}">
                <a16:creationId xmlns:a16="http://schemas.microsoft.com/office/drawing/2014/main" id="{2118D065-3B32-B66B-A691-11B3ADA7A0C5}"/>
              </a:ext>
            </a:extLst>
          </p:cNvPr>
          <p:cNvSpPr/>
          <p:nvPr/>
        </p:nvSpPr>
        <p:spPr>
          <a:xfrm>
            <a:off x="-5639003" y="7770555"/>
            <a:ext cx="9372736" cy="6783758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узел 16">
            <a:extLst>
              <a:ext uri="{FF2B5EF4-FFF2-40B4-BE49-F238E27FC236}">
                <a16:creationId xmlns:a16="http://schemas.microsoft.com/office/drawing/2014/main" id="{63A7A209-60D4-A71E-5803-2A7E8FC2F22A}"/>
              </a:ext>
            </a:extLst>
          </p:cNvPr>
          <p:cNvSpPr/>
          <p:nvPr/>
        </p:nvSpPr>
        <p:spPr>
          <a:xfrm>
            <a:off x="-5835619" y="10182692"/>
            <a:ext cx="7118351" cy="6544041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9B4F642-19AB-47B5-C84C-10A2F5D21F7D}"/>
              </a:ext>
            </a:extLst>
          </p:cNvPr>
          <p:cNvSpPr txBox="1"/>
          <p:nvPr/>
        </p:nvSpPr>
        <p:spPr>
          <a:xfrm>
            <a:off x="-1656501" y="9948681"/>
            <a:ext cx="38256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в 3-ей статье закона о бюджете города Москвы можно ознакомиться с источниками финансирования дефицита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объем источников финансирования дефицита бюджета 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8483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4821">
        <p159:morph option="byObject"/>
      </p:transition>
    </mc:Choice>
    <mc:Fallback>
      <p:transition spd="slow" advTm="4821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66C795AF-44F9-AE05-8952-D78BA933E11C}"/>
              </a:ext>
            </a:extLst>
          </p:cNvPr>
          <p:cNvSpPr/>
          <p:nvPr/>
        </p:nvSpPr>
        <p:spPr>
          <a:xfrm>
            <a:off x="-11722236" y="-673100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F464D48B-1026-509B-1FDC-006D99CDA6AA}"/>
              </a:ext>
            </a:extLst>
          </p:cNvPr>
          <p:cNvSpPr/>
          <p:nvPr/>
        </p:nvSpPr>
        <p:spPr>
          <a:xfrm>
            <a:off x="-10455344" y="-586042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6778621D-9189-070D-3E0B-BA394768EA91}"/>
              </a:ext>
            </a:extLst>
          </p:cNvPr>
          <p:cNvSpPr/>
          <p:nvPr/>
        </p:nvSpPr>
        <p:spPr>
          <a:xfrm>
            <a:off x="13649282" y="1179253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8025FD08-F057-7B58-AC2B-461A7E08DB59}"/>
              </a:ext>
            </a:extLst>
          </p:cNvPr>
          <p:cNvSpPr/>
          <p:nvPr/>
        </p:nvSpPr>
        <p:spPr>
          <a:xfrm>
            <a:off x="-10590680" y="6573280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>
            <a:extLst>
              <a:ext uri="{FF2B5EF4-FFF2-40B4-BE49-F238E27FC236}">
                <a16:creationId xmlns:a16="http://schemas.microsoft.com/office/drawing/2014/main" id="{5552F557-16FA-E6F6-CA34-E5103B2817E4}"/>
              </a:ext>
            </a:extLst>
          </p:cNvPr>
          <p:cNvSpPr/>
          <p:nvPr/>
        </p:nvSpPr>
        <p:spPr>
          <a:xfrm>
            <a:off x="13512934" y="4786054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45C9F-4736-A362-8DEF-FAC3526AB0B5}"/>
              </a:ext>
            </a:extLst>
          </p:cNvPr>
          <p:cNvSpPr txBox="1"/>
          <p:nvPr/>
        </p:nvSpPr>
        <p:spPr>
          <a:xfrm>
            <a:off x="14274178" y="1535190"/>
            <a:ext cx="2118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выделяемых бюджетных ассигнованиях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4A9D18-9CD0-2011-DA17-0CB144B2AA8D}"/>
              </a:ext>
            </a:extLst>
          </p:cNvPr>
          <p:cNvSpPr txBox="1"/>
          <p:nvPr/>
        </p:nvSpPr>
        <p:spPr>
          <a:xfrm>
            <a:off x="-9065527" y="7919135"/>
            <a:ext cx="20430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3-ой статье закона города о бюджете отражена информация об источниках финансирования дефицита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DFF894-B10A-AF8B-00A6-FD9DAD3DA9E8}"/>
              </a:ext>
            </a:extLst>
          </p:cNvPr>
          <p:cNvSpPr txBox="1"/>
          <p:nvPr/>
        </p:nvSpPr>
        <p:spPr>
          <a:xfrm>
            <a:off x="14003450" y="5141991"/>
            <a:ext cx="2118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13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Государственных заимствованиях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D480A-0BE9-2CD1-4935-20CE9180031C}"/>
              </a:ext>
            </a:extLst>
          </p:cNvPr>
          <p:cNvSpPr txBox="1"/>
          <p:nvPr/>
        </p:nvSpPr>
        <p:spPr>
          <a:xfrm>
            <a:off x="-7645400" y="506153"/>
            <a:ext cx="38256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1-ой статье законе о бюджете утверждаются доходы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и дефицит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составят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–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,79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города Москвы составит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D14BC21C-4DA5-9FAF-914F-EB7A501472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0736376"/>
              </p:ext>
            </p:extLst>
          </p:nvPr>
        </p:nvGraphicFramePr>
        <p:xfrm>
          <a:off x="18592800" y="-985789"/>
          <a:ext cx="7327911" cy="3200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Блок-схема: узел 1">
            <a:extLst>
              <a:ext uri="{FF2B5EF4-FFF2-40B4-BE49-F238E27FC236}">
                <a16:creationId xmlns:a16="http://schemas.microsoft.com/office/drawing/2014/main" id="{43C1B15B-686C-633F-6624-B0A28E068314}"/>
              </a:ext>
            </a:extLst>
          </p:cNvPr>
          <p:cNvSpPr/>
          <p:nvPr/>
        </p:nvSpPr>
        <p:spPr>
          <a:xfrm>
            <a:off x="-4155034" y="27247"/>
            <a:ext cx="9372736" cy="6783758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узел 2">
            <a:extLst>
              <a:ext uri="{FF2B5EF4-FFF2-40B4-BE49-F238E27FC236}">
                <a16:creationId xmlns:a16="http://schemas.microsoft.com/office/drawing/2014/main" id="{8C13D3CC-3B6B-2960-F4E1-B998B5C6C42F}"/>
              </a:ext>
            </a:extLst>
          </p:cNvPr>
          <p:cNvSpPr/>
          <p:nvPr/>
        </p:nvSpPr>
        <p:spPr>
          <a:xfrm>
            <a:off x="-2726888" y="95052"/>
            <a:ext cx="7118351" cy="6544041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7EE72C-7B9C-4B2F-ACC9-4BFD0249AC10}"/>
              </a:ext>
            </a:extLst>
          </p:cNvPr>
          <p:cNvSpPr txBox="1"/>
          <p:nvPr/>
        </p:nvSpPr>
        <p:spPr>
          <a:xfrm>
            <a:off x="-88529" y="2205373"/>
            <a:ext cx="38256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3-ей статье закона о бюджете города Москвы можно ознакомиться с 4 источниками финансирования дефицита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объем источников финансирования дефицита бюджета составит 500 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991CD7-360E-4A64-31F7-FF598FB55E9C}"/>
              </a:ext>
            </a:extLst>
          </p:cNvPr>
          <p:cNvSpPr txBox="1"/>
          <p:nvPr/>
        </p:nvSpPr>
        <p:spPr>
          <a:xfrm>
            <a:off x="-696186" y="9950460"/>
            <a:ext cx="54003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целевым статьям расходов, сформированным в соответствии с государственными программами города Москвы, а также непрограммными направлениями деятельности органов государственной власти города Москвы, и группам и подгруппам видов расходов классификации расходов бюджетов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государственным программам города Москвы и подпрограммам государственных программ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ассигнований, направляемых на исполнение публичных нормативных обязательств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дорожного фонда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составит 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3F80295A-007E-C1F6-3911-FACF11C931D6}"/>
              </a:ext>
            </a:extLst>
          </p:cNvPr>
          <p:cNvSpPr/>
          <p:nvPr/>
        </p:nvSpPr>
        <p:spPr>
          <a:xfrm>
            <a:off x="-6070615" y="-1068758"/>
            <a:ext cx="7327910" cy="70034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82B763-9005-ED69-CF4E-AC67F99D2DCE}"/>
              </a:ext>
            </a:extLst>
          </p:cNvPr>
          <p:cNvSpPr txBox="1"/>
          <p:nvPr/>
        </p:nvSpPr>
        <p:spPr>
          <a:xfrm>
            <a:off x="-5721360" y="-949418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финансирования дефицита бюджета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70C7AC-FDC2-9BA2-B331-D9DEBD7EF868}"/>
              </a:ext>
            </a:extLst>
          </p:cNvPr>
          <p:cNvSpPr txBox="1"/>
          <p:nvPr/>
        </p:nvSpPr>
        <p:spPr>
          <a:xfrm>
            <a:off x="-3167409" y="2297707"/>
            <a:ext cx="19144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dirty="0">
                <a:solidFill>
                  <a:schemeClr val="bg1"/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3</a:t>
            </a: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3330C423-7387-6B9E-4A4A-A1F759463E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6626054"/>
              </p:ext>
            </p:extLst>
          </p:nvPr>
        </p:nvGraphicFramePr>
        <p:xfrm>
          <a:off x="5471289" y="1179253"/>
          <a:ext cx="6644779" cy="4472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5238FD9C-F997-3549-EC43-DCDB0005CFA4}"/>
              </a:ext>
            </a:extLst>
          </p:cNvPr>
          <p:cNvSpPr/>
          <p:nvPr/>
        </p:nvSpPr>
        <p:spPr>
          <a:xfrm>
            <a:off x="3310345" y="11295199"/>
            <a:ext cx="7327910" cy="70034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51803B-261F-7058-870B-D663FA8EE86D}"/>
              </a:ext>
            </a:extLst>
          </p:cNvPr>
          <p:cNvSpPr txBox="1"/>
          <p:nvPr/>
        </p:nvSpPr>
        <p:spPr>
          <a:xfrm>
            <a:off x="3378519" y="11533881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заимствования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4C9B93DD-E927-DDD7-9962-34BAFBA59B5A}"/>
              </a:ext>
            </a:extLst>
          </p:cNvPr>
          <p:cNvSpPr/>
          <p:nvPr/>
        </p:nvSpPr>
        <p:spPr>
          <a:xfrm>
            <a:off x="3378519" y="8153879"/>
            <a:ext cx="4399439" cy="4875947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AB60E8-7A52-254A-AF4C-A8A15B843EC5}"/>
              </a:ext>
            </a:extLst>
          </p:cNvPr>
          <p:cNvSpPr txBox="1"/>
          <p:nvPr/>
        </p:nvSpPr>
        <p:spPr>
          <a:xfrm>
            <a:off x="3791704" y="8278181"/>
            <a:ext cx="374446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13-ой статье закона о бюджете города Москвы утверждаются государственные заимствования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ценные бумаги, номинальная стоимость которых указана в валюте Российской Федерации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в 150 млн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Бюджетные кредиты из других бюджетов бюджетной системы Российской Федерации в валюте Российской Федерации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в 9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,5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21FDC161-79B7-ADAE-B54A-01A3BF0584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9816960"/>
              </p:ext>
            </p:extLst>
          </p:nvPr>
        </p:nvGraphicFramePr>
        <p:xfrm>
          <a:off x="7949351" y="8153782"/>
          <a:ext cx="7176794" cy="449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911841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11384">
        <p159:morph option="byObject"/>
      </p:transition>
    </mc:Choice>
    <mc:Fallback>
      <p:transition spd="slow" advTm="11384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66C795AF-44F9-AE05-8952-D78BA933E11C}"/>
              </a:ext>
            </a:extLst>
          </p:cNvPr>
          <p:cNvSpPr/>
          <p:nvPr/>
        </p:nvSpPr>
        <p:spPr>
          <a:xfrm>
            <a:off x="-18955175" y="380993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F464D48B-1026-509B-1FDC-006D99CDA6AA}"/>
              </a:ext>
            </a:extLst>
          </p:cNvPr>
          <p:cNvSpPr/>
          <p:nvPr/>
        </p:nvSpPr>
        <p:spPr>
          <a:xfrm>
            <a:off x="-17688283" y="468051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6778621D-9189-070D-3E0B-BA394768EA91}"/>
              </a:ext>
            </a:extLst>
          </p:cNvPr>
          <p:cNvSpPr/>
          <p:nvPr/>
        </p:nvSpPr>
        <p:spPr>
          <a:xfrm>
            <a:off x="23235734" y="1500444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8025FD08-F057-7B58-AC2B-461A7E08DB59}"/>
              </a:ext>
            </a:extLst>
          </p:cNvPr>
          <p:cNvSpPr/>
          <p:nvPr/>
        </p:nvSpPr>
        <p:spPr>
          <a:xfrm>
            <a:off x="-11528348" y="5923730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>
            <a:extLst>
              <a:ext uri="{FF2B5EF4-FFF2-40B4-BE49-F238E27FC236}">
                <a16:creationId xmlns:a16="http://schemas.microsoft.com/office/drawing/2014/main" id="{5552F557-16FA-E6F6-CA34-E5103B2817E4}"/>
              </a:ext>
            </a:extLst>
          </p:cNvPr>
          <p:cNvSpPr/>
          <p:nvPr/>
        </p:nvSpPr>
        <p:spPr>
          <a:xfrm>
            <a:off x="23099386" y="5107245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45C9F-4736-A362-8DEF-FAC3526AB0B5}"/>
              </a:ext>
            </a:extLst>
          </p:cNvPr>
          <p:cNvSpPr txBox="1"/>
          <p:nvPr/>
        </p:nvSpPr>
        <p:spPr>
          <a:xfrm>
            <a:off x="23860630" y="1856381"/>
            <a:ext cx="2118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выделяемых бюджетных ассигнованиях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4A9D18-9CD0-2011-DA17-0CB144B2AA8D}"/>
              </a:ext>
            </a:extLst>
          </p:cNvPr>
          <p:cNvSpPr txBox="1"/>
          <p:nvPr/>
        </p:nvSpPr>
        <p:spPr>
          <a:xfrm>
            <a:off x="-10475329" y="6319535"/>
            <a:ext cx="20430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3-ой статье закона города о бюджете отражена информация об источниках финансирования дефицита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DFF894-B10A-AF8B-00A6-FD9DAD3DA9E8}"/>
              </a:ext>
            </a:extLst>
          </p:cNvPr>
          <p:cNvSpPr txBox="1"/>
          <p:nvPr/>
        </p:nvSpPr>
        <p:spPr>
          <a:xfrm>
            <a:off x="23589902" y="5463182"/>
            <a:ext cx="2118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13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Государственных заимствованиях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D480A-0BE9-2CD1-4935-20CE9180031C}"/>
              </a:ext>
            </a:extLst>
          </p:cNvPr>
          <p:cNvSpPr txBox="1"/>
          <p:nvPr/>
        </p:nvSpPr>
        <p:spPr>
          <a:xfrm>
            <a:off x="-14878339" y="1560246"/>
            <a:ext cx="38256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1-ой статье законе о бюджете утверждаются доходы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и дефицит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составят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–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,79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города Москвы составит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D14BC21C-4DA5-9FAF-914F-EB7A501472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2591718"/>
              </p:ext>
            </p:extLst>
          </p:nvPr>
        </p:nvGraphicFramePr>
        <p:xfrm>
          <a:off x="21100026" y="-1897610"/>
          <a:ext cx="7327911" cy="3200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A991CD7-360E-4A64-31F7-FF598FB55E9C}"/>
              </a:ext>
            </a:extLst>
          </p:cNvPr>
          <p:cNvSpPr txBox="1"/>
          <p:nvPr/>
        </p:nvSpPr>
        <p:spPr>
          <a:xfrm>
            <a:off x="-431409" y="10094043"/>
            <a:ext cx="54003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целевым статьям расходов, сформированным в соответствии с государственными программами города Москвы, а также непрограммными направлениями деятельности органов государственной власти города Москвы, и группам и подгруппам видов расходов классификации расходов бюджетов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государственным программам города Москвы и подпрограммам государственных программ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ассигнований, направляемых на исполнение публичных нормативных обязательств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дорожного фонда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составит 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3F80295A-007E-C1F6-3911-FACF11C931D6}"/>
              </a:ext>
            </a:extLst>
          </p:cNvPr>
          <p:cNvSpPr/>
          <p:nvPr/>
        </p:nvSpPr>
        <p:spPr>
          <a:xfrm>
            <a:off x="136284" y="379153"/>
            <a:ext cx="7327910" cy="70034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82B763-9005-ED69-CF4E-AC67F99D2DCE}"/>
              </a:ext>
            </a:extLst>
          </p:cNvPr>
          <p:cNvSpPr txBox="1"/>
          <p:nvPr/>
        </p:nvSpPr>
        <p:spPr>
          <a:xfrm>
            <a:off x="460444" y="468051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заимствования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70C7AC-FDC2-9BA2-B331-D9DEBD7EF868}"/>
              </a:ext>
            </a:extLst>
          </p:cNvPr>
          <p:cNvSpPr txBox="1"/>
          <p:nvPr/>
        </p:nvSpPr>
        <p:spPr>
          <a:xfrm>
            <a:off x="-10400348" y="3351800"/>
            <a:ext cx="19144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dirty="0">
                <a:solidFill>
                  <a:schemeClr val="bg1"/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BEEB6852-AED0-6843-497A-915C986608FC}"/>
              </a:ext>
            </a:extLst>
          </p:cNvPr>
          <p:cNvSpPr/>
          <p:nvPr/>
        </p:nvSpPr>
        <p:spPr>
          <a:xfrm>
            <a:off x="317819" y="1602899"/>
            <a:ext cx="4399439" cy="4875947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B183BE-1F69-107F-D193-841E0BE10339}"/>
              </a:ext>
            </a:extLst>
          </p:cNvPr>
          <p:cNvSpPr txBox="1"/>
          <p:nvPr/>
        </p:nvSpPr>
        <p:spPr>
          <a:xfrm>
            <a:off x="731004" y="1727201"/>
            <a:ext cx="374446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13-ой статье закона о бюджете города Москвы утверждаются государственные заимствования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ценные бумаги, номинальная стоимость которых указана в валюте Российской Федерации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в 150 млн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Бюджетные кредиты из других бюджетов бюджетной системы Российской Федерации в валюте Российской Федерации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в 9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,5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61EDB7EA-C0E0-0287-9FD4-CDEB717A57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3280710"/>
              </p:ext>
            </p:extLst>
          </p:nvPr>
        </p:nvGraphicFramePr>
        <p:xfrm>
          <a:off x="4888651" y="1602802"/>
          <a:ext cx="7176794" cy="449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Блок-схема: узел 18">
            <a:extLst>
              <a:ext uri="{FF2B5EF4-FFF2-40B4-BE49-F238E27FC236}">
                <a16:creationId xmlns:a16="http://schemas.microsoft.com/office/drawing/2014/main" id="{F701EDEC-E979-79C8-291E-EEB6E10ACBEB}"/>
              </a:ext>
            </a:extLst>
          </p:cNvPr>
          <p:cNvSpPr/>
          <p:nvPr/>
        </p:nvSpPr>
        <p:spPr>
          <a:xfrm>
            <a:off x="-4484085" y="13893032"/>
            <a:ext cx="9372736" cy="6783758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>
            <a:extLst>
              <a:ext uri="{FF2B5EF4-FFF2-40B4-BE49-F238E27FC236}">
                <a16:creationId xmlns:a16="http://schemas.microsoft.com/office/drawing/2014/main" id="{9B399903-73FF-405C-4E7E-46D42A5D042E}"/>
              </a:ext>
            </a:extLst>
          </p:cNvPr>
          <p:cNvSpPr/>
          <p:nvPr/>
        </p:nvSpPr>
        <p:spPr>
          <a:xfrm>
            <a:off x="-3318112" y="13880406"/>
            <a:ext cx="7118351" cy="6544041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16C12E-8AE5-D81C-49D4-5F9D84485A63}"/>
              </a:ext>
            </a:extLst>
          </p:cNvPr>
          <p:cNvSpPr txBox="1"/>
          <p:nvPr/>
        </p:nvSpPr>
        <p:spPr>
          <a:xfrm>
            <a:off x="237266" y="9459312"/>
            <a:ext cx="38256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в 3-ей статье закона о бюджете города Москвы можно ознакомиться с источниками финансирования дефицита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объем источников финансирования дефицита бюджета 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C9E578F1-7682-E81C-23DD-C1A16B4B17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9560073"/>
              </p:ext>
            </p:extLst>
          </p:nvPr>
        </p:nvGraphicFramePr>
        <p:xfrm>
          <a:off x="5797084" y="8433192"/>
          <a:ext cx="6644779" cy="4472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214785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16860">
        <p159:morph option="byObject"/>
      </p:transition>
    </mc:Choice>
    <mc:Fallback>
      <p:transition spd="slow" advTm="1686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66C795AF-44F9-AE05-8952-D78BA933E11C}"/>
              </a:ext>
            </a:extLst>
          </p:cNvPr>
          <p:cNvSpPr/>
          <p:nvPr/>
        </p:nvSpPr>
        <p:spPr>
          <a:xfrm>
            <a:off x="-11722236" y="-673100"/>
            <a:ext cx="9372736" cy="7061200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F464D48B-1026-509B-1FDC-006D99CDA6AA}"/>
              </a:ext>
            </a:extLst>
          </p:cNvPr>
          <p:cNvSpPr/>
          <p:nvPr/>
        </p:nvSpPr>
        <p:spPr>
          <a:xfrm>
            <a:off x="-10455344" y="-586042"/>
            <a:ext cx="7118351" cy="668041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6778621D-9189-070D-3E0B-BA394768EA91}"/>
              </a:ext>
            </a:extLst>
          </p:cNvPr>
          <p:cNvSpPr/>
          <p:nvPr/>
        </p:nvSpPr>
        <p:spPr>
          <a:xfrm>
            <a:off x="15186400" y="1254298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8025FD08-F057-7B58-AC2B-461A7E08DB59}"/>
              </a:ext>
            </a:extLst>
          </p:cNvPr>
          <p:cNvSpPr/>
          <p:nvPr/>
        </p:nvSpPr>
        <p:spPr>
          <a:xfrm>
            <a:off x="-7885302" y="5118445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>
            <a:extLst>
              <a:ext uri="{FF2B5EF4-FFF2-40B4-BE49-F238E27FC236}">
                <a16:creationId xmlns:a16="http://schemas.microsoft.com/office/drawing/2014/main" id="{5552F557-16FA-E6F6-CA34-E5103B2817E4}"/>
              </a:ext>
            </a:extLst>
          </p:cNvPr>
          <p:cNvSpPr/>
          <p:nvPr/>
        </p:nvSpPr>
        <p:spPr>
          <a:xfrm>
            <a:off x="16999457" y="4902169"/>
            <a:ext cx="2743201" cy="2743201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E45C9F-4736-A362-8DEF-FAC3526AB0B5}"/>
              </a:ext>
            </a:extLst>
          </p:cNvPr>
          <p:cNvSpPr txBox="1"/>
          <p:nvPr/>
        </p:nvSpPr>
        <p:spPr>
          <a:xfrm>
            <a:off x="14274178" y="1535190"/>
            <a:ext cx="2118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выделяемых бюджетных ассигнованиях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4A9D18-9CD0-2011-DA17-0CB144B2AA8D}"/>
              </a:ext>
            </a:extLst>
          </p:cNvPr>
          <p:cNvSpPr txBox="1"/>
          <p:nvPr/>
        </p:nvSpPr>
        <p:spPr>
          <a:xfrm>
            <a:off x="-6636892" y="5372437"/>
            <a:ext cx="20430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3-ой статье закона города о бюджете отражена информация об источниках финансирования дефицита бюджета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DFF894-B10A-AF8B-00A6-FD9DAD3DA9E8}"/>
              </a:ext>
            </a:extLst>
          </p:cNvPr>
          <p:cNvSpPr txBox="1"/>
          <p:nvPr/>
        </p:nvSpPr>
        <p:spPr>
          <a:xfrm>
            <a:off x="16558001" y="5396606"/>
            <a:ext cx="2118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13</a:t>
            </a:r>
            <a:r>
              <a:rPr lang="ru-RU" sz="1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-ой статье закона города о бюджете отражена информация о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  <a:t>Государственных заимствованиях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D480A-0BE9-2CD1-4935-20CE9180031C}"/>
              </a:ext>
            </a:extLst>
          </p:cNvPr>
          <p:cNvSpPr txBox="1"/>
          <p:nvPr/>
        </p:nvSpPr>
        <p:spPr>
          <a:xfrm>
            <a:off x="-7645400" y="506153"/>
            <a:ext cx="38256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о бюджете города Москвы на 2024 год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1-ой статье законе о бюджете утверждаются доходы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и дефицит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составят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–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,79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города Москвы составит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D14BC21C-4DA5-9FAF-914F-EB7A501472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707536"/>
              </p:ext>
            </p:extLst>
          </p:nvPr>
        </p:nvGraphicFramePr>
        <p:xfrm>
          <a:off x="19050000" y="-673100"/>
          <a:ext cx="7327911" cy="3200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A991CD7-360E-4A64-31F7-FF598FB55E9C}"/>
              </a:ext>
            </a:extLst>
          </p:cNvPr>
          <p:cNvSpPr txBox="1"/>
          <p:nvPr/>
        </p:nvSpPr>
        <p:spPr>
          <a:xfrm>
            <a:off x="-479489" y="8394085"/>
            <a:ext cx="54003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целевым статьям расходов, сформированным в соответствии с государственными программами города Москвы, а также непрограммными направлениями деятельности органов государственной власти города Москвы, и группам и подгруппам видов расходов классификации расходов бюджетов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по государственным программам города Москвы и подпрограммам государственных программ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ассигнований, направляемых на исполнение публичных нормативных обязательств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бюджетных ассигнований дорожного фонда города Москвы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составит 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3F80295A-007E-C1F6-3911-FACF11C931D6}"/>
              </a:ext>
            </a:extLst>
          </p:cNvPr>
          <p:cNvSpPr/>
          <p:nvPr/>
        </p:nvSpPr>
        <p:spPr>
          <a:xfrm>
            <a:off x="136284" y="379153"/>
            <a:ext cx="7327910" cy="70034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82B763-9005-ED69-CF4E-AC67F99D2DCE}"/>
              </a:ext>
            </a:extLst>
          </p:cNvPr>
          <p:cNvSpPr txBox="1"/>
          <p:nvPr/>
        </p:nvSpPr>
        <p:spPr>
          <a:xfrm>
            <a:off x="460444" y="468051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к закону о бюджете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70C7AC-FDC2-9BA2-B331-D9DEBD7EF868}"/>
              </a:ext>
            </a:extLst>
          </p:cNvPr>
          <p:cNvSpPr txBox="1"/>
          <p:nvPr/>
        </p:nvSpPr>
        <p:spPr>
          <a:xfrm>
            <a:off x="-3167409" y="2297707"/>
            <a:ext cx="19144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dirty="0">
                <a:solidFill>
                  <a:schemeClr val="bg1"/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BEEB6852-AED0-6843-497A-915C986608FC}"/>
              </a:ext>
            </a:extLst>
          </p:cNvPr>
          <p:cNvSpPr/>
          <p:nvPr/>
        </p:nvSpPr>
        <p:spPr>
          <a:xfrm>
            <a:off x="2982045" y="1135057"/>
            <a:ext cx="9134024" cy="4251755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B183BE-1F69-107F-D193-841E0BE10339}"/>
              </a:ext>
            </a:extLst>
          </p:cNvPr>
          <p:cNvSpPr txBox="1"/>
          <p:nvPr/>
        </p:nvSpPr>
        <p:spPr>
          <a:xfrm>
            <a:off x="-8768400" y="8128021"/>
            <a:ext cx="374446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13-ой статье закона о бюджете города Москвы утверждаются государственные заимствования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ценные бумаги, номинальная стоимость которых указана в валюте Российской Федерации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в 150 млн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Бюджетные кредиты из других бюджетов бюджетной системы Российской Федерации в валюте Российской Федерации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в 9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,5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61EDB7EA-C0E0-0287-9FD4-CDEB717A57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4989815"/>
              </p:ext>
            </p:extLst>
          </p:nvPr>
        </p:nvGraphicFramePr>
        <p:xfrm>
          <a:off x="-9320980" y="10050274"/>
          <a:ext cx="7176794" cy="449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Блок-схема: узел 18">
            <a:extLst>
              <a:ext uri="{FF2B5EF4-FFF2-40B4-BE49-F238E27FC236}">
                <a16:creationId xmlns:a16="http://schemas.microsoft.com/office/drawing/2014/main" id="{F701EDEC-E979-79C8-291E-EEB6E10ACBEB}"/>
              </a:ext>
            </a:extLst>
          </p:cNvPr>
          <p:cNvSpPr/>
          <p:nvPr/>
        </p:nvSpPr>
        <p:spPr>
          <a:xfrm>
            <a:off x="-3745236" y="7281186"/>
            <a:ext cx="9372736" cy="6783758"/>
          </a:xfrm>
          <a:prstGeom prst="flowChart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>
            <a:extLst>
              <a:ext uri="{FF2B5EF4-FFF2-40B4-BE49-F238E27FC236}">
                <a16:creationId xmlns:a16="http://schemas.microsoft.com/office/drawing/2014/main" id="{9B399903-73FF-405C-4E7E-46D42A5D042E}"/>
              </a:ext>
            </a:extLst>
          </p:cNvPr>
          <p:cNvSpPr/>
          <p:nvPr/>
        </p:nvSpPr>
        <p:spPr>
          <a:xfrm>
            <a:off x="-2401093" y="7348991"/>
            <a:ext cx="7118351" cy="6544041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16C12E-8AE5-D81C-49D4-5F9D84485A63}"/>
              </a:ext>
            </a:extLst>
          </p:cNvPr>
          <p:cNvSpPr txBox="1"/>
          <p:nvPr/>
        </p:nvSpPr>
        <p:spPr>
          <a:xfrm>
            <a:off x="237266" y="9459312"/>
            <a:ext cx="38256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в 3-ей статье закона о бюджете города Москвы можно ознакомиться с источниками финансирования дефицита бюджета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объем источников финансирования дефицита бюджета составит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млрд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C9E578F1-7682-E81C-23DD-C1A16B4B17A3}"/>
              </a:ext>
            </a:extLst>
          </p:cNvPr>
          <p:cNvGraphicFramePr>
            <a:graphicFrameLocks/>
          </p:cNvGraphicFramePr>
          <p:nvPr/>
        </p:nvGraphicFramePr>
        <p:xfrm>
          <a:off x="5797084" y="8433192"/>
          <a:ext cx="6644779" cy="4472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D3B0401-4A53-3853-1B12-F7A34CBDBE9F}"/>
              </a:ext>
            </a:extLst>
          </p:cNvPr>
          <p:cNvSpPr txBox="1"/>
          <p:nvPr/>
        </p:nvSpPr>
        <p:spPr>
          <a:xfrm>
            <a:off x="3459118" y="1206305"/>
            <a:ext cx="85615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0" i="0" dirty="0">
                <a:solidFill>
                  <a:srgbClr val="2C2D2E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бюджете города Москвы содержит 22 приложения. Кроме приложений, которые детализируют расходы бюджете в разрезе программных/непрограммных направлений и ведомственной структуры, представлены приложения по источникам финансирования дефицита бюджета, а также  нормативам обеспечения расходных обязательств и  отчислений от НДФЛ и акцизов на бензин, межбюджетным трансфертам, а также видам долговых обязательств города (программы </a:t>
            </a:r>
            <a:r>
              <a:rPr lang="ru-RU" sz="2000" b="0" i="0" dirty="0" err="1">
                <a:solidFill>
                  <a:srgbClr val="2C2D2E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госзаимствований</a:t>
            </a:r>
            <a:r>
              <a:rPr lang="ru-RU" sz="2000" b="0" i="0" dirty="0">
                <a:solidFill>
                  <a:srgbClr val="2C2D2E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 госгарантий)</a:t>
            </a:r>
            <a:r>
              <a:rPr lang="en-US" sz="2000" dirty="0">
                <a:solidFill>
                  <a:srgbClr val="2C2D2E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 являются неотъемлемой частью закона о бюджете и должно быть рассмотрено вместе с ним. На основании приложений можно также выявить неточности, если таковые есть, или, наоборот, обратиться с инициативной просьбой, например, добавить целевую статью, которую необходимо профинансировать.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Суд контур">
            <a:extLst>
              <a:ext uri="{FF2B5EF4-FFF2-40B4-BE49-F238E27FC236}">
                <a16:creationId xmlns:a16="http://schemas.microsoft.com/office/drawing/2014/main" id="{ED0745F4-42E4-212B-7AED-E259D84FCA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373298" y="1866839"/>
            <a:ext cx="3763006" cy="376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984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1410">
        <p159:morph option="byObject"/>
      </p:transition>
    </mc:Choice>
    <mc:Fallback>
      <p:transition spd="slow" advTm="21410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2527</Words>
  <Application>Microsoft Office PowerPoint</Application>
  <PresentationFormat>Широкоэкранный</PresentationFormat>
  <Paragraphs>208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Aptos</vt:lpstr>
      <vt:lpstr>Aptos Black</vt:lpstr>
      <vt:lpstr>Aptos Display</vt:lpstr>
      <vt:lpstr>Aptos ExtraBold</vt:lpstr>
      <vt:lpstr>Arial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Денис Цой</dc:creator>
  <cp:lastModifiedBy>Денис Цой</cp:lastModifiedBy>
  <cp:revision>7</cp:revision>
  <dcterms:created xsi:type="dcterms:W3CDTF">2024-05-29T09:54:34Z</dcterms:created>
  <dcterms:modified xsi:type="dcterms:W3CDTF">2024-05-29T20:34:48Z</dcterms:modified>
</cp:coreProperties>
</file>