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embeddedFontLst>
    <p:embeddedFont>
      <p:font typeface="Average" panose="020B0604020202020204" charset="0"/>
      <p:regular r:id="rId22"/>
    </p:embeddedFont>
    <p:embeddedFont>
      <p:font typeface="Oswald" panose="00000500000000000000" pitchFamily="2" charset="-52"/>
      <p:regular r:id="rId23"/>
      <p:bold r:id="rId24"/>
    </p:embeddedFont>
    <p:embeddedFont>
      <p:font typeface="Roboto" panose="02000000000000000000" pitchFamily="2" charset="0"/>
      <p:regular r:id="rId25"/>
      <p:bold r:id="rId26"/>
      <p:italic r:id="rId27"/>
      <p:boldItalic r:id="rId28"/>
    </p:embeddedFont>
    <p:embeddedFont>
      <p:font typeface="Roboto Medium" panose="02000000000000000000" pitchFamily="2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6" roundtripDataSignature="AMtx7mgtEGKhlJU3wDUfy1z9a0RGsHl00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408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" name="Google Shape;6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" name="Google Shape;8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5" name="Google Shape;11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1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1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21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1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" name="Google Shape;14;p21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21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Google Shape;16;p2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0"/>
          <p:cNvSpPr txBox="1">
            <a:spLocks noGrp="1"/>
          </p:cNvSpPr>
          <p:nvPr>
            <p:ph type="title" hasCustomPrompt="1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30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3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3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" name="Google Shape;23;p2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2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2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2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2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8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" name="Google Shape;41;p2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42;p28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3" name="Google Shape;43;p28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2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2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Google Shape;48;p2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2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ru"/>
              <a:t>Презентация настольной игры “Город мечты”</a:t>
            </a:r>
            <a:endParaRPr/>
          </a:p>
        </p:txBody>
      </p:sp>
      <p:sp>
        <p:nvSpPr>
          <p:cNvPr id="60" name="Google Shape;60;p1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ru"/>
              <a:t>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07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126" name="Google Shape;126;p10"/>
          <p:cNvSpPr txBox="1"/>
          <p:nvPr/>
        </p:nvSpPr>
        <p:spPr>
          <a:xfrm>
            <a:off x="657350" y="465075"/>
            <a:ext cx="4682100" cy="12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Правила игры</a:t>
            </a:r>
            <a:endParaRPr sz="19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27" name="Google Shape;127;p10" title="Untitled (9)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91850" y="152400"/>
            <a:ext cx="2721770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0"/>
          <p:cNvSpPr txBox="1"/>
          <p:nvPr/>
        </p:nvSpPr>
        <p:spPr>
          <a:xfrm>
            <a:off x="581350" y="1017725"/>
            <a:ext cx="4682100" cy="34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3. Игра заканчивается в 2х случаях</a:t>
            </a:r>
            <a:r>
              <a:rPr lang="ru"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:    1. Когда будут израсходованы все карточки. В этом случае среди игроков проводится подсчёт очков, указанных на карточках инфраструктур, победителем считается игрок, набравший большее количество очков.   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2. Когда в игре останется 1 игрок. (когда у остальных игроков не останется карт инфраструктур)   </a:t>
            </a:r>
            <a:endParaRPr sz="2000" b="0" i="0" u="none" strike="noStrike" cap="non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07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134" name="Google Shape;134;p11"/>
          <p:cNvSpPr txBox="1"/>
          <p:nvPr/>
        </p:nvSpPr>
        <p:spPr>
          <a:xfrm>
            <a:off x="311706" y="77772"/>
            <a:ext cx="4682100" cy="12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Правила игры</a:t>
            </a:r>
            <a:endParaRPr sz="20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35" name="Google Shape;135;p11" title="Untitled (9)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91850" y="152400"/>
            <a:ext cx="2721770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1"/>
          <p:cNvSpPr txBox="1"/>
          <p:nvPr/>
        </p:nvSpPr>
        <p:spPr>
          <a:xfrm>
            <a:off x="226450" y="390500"/>
            <a:ext cx="5032500" cy="46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4. Игроки могут меняться карточками инфраструктур, тратя на это один ход в который необходимо было взять карточку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5. Если карточка инфраструктуры во время хода с событиями выбывает (если это предписано в карточке с событиями) , то она возвращается в общую колоду с картами инфраструктур, а колода перемешивается. Кроме того, если карточка задания была использована, то она возвращается обратно в колоду с заданиями, после чего колода перемешивается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07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142" name="Google Shape;142;p12"/>
          <p:cNvSpPr txBox="1"/>
          <p:nvPr/>
        </p:nvSpPr>
        <p:spPr>
          <a:xfrm>
            <a:off x="602775" y="568171"/>
            <a:ext cx="7647600" cy="4128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Фаза 1:  </a:t>
            </a:r>
            <a:r>
              <a:rPr lang="ru"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Начало</a:t>
            </a:r>
            <a:endParaRPr sz="2000" b="0" i="0" u="none" strike="noStrike" cap="non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Игроки по очереди берут по 1 карте инфраструктуры и выкладывают её перед собой. </a:t>
            </a: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-"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Вы можете обменяться одной картой с другим игроком, но это отменяет возможность взять новую карту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-"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Когда у всех игроков будет по 3 карты, начинается фаза событий.</a:t>
            </a: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2"/>
          <p:cNvSpPr txBox="1"/>
          <p:nvPr/>
        </p:nvSpPr>
        <p:spPr>
          <a:xfrm>
            <a:off x="630225" y="206836"/>
            <a:ext cx="7592700" cy="238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Ход игры</a:t>
            </a:r>
            <a:endParaRPr sz="20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07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149" name="Google Shape;149;p13"/>
          <p:cNvSpPr txBox="1"/>
          <p:nvPr/>
        </p:nvSpPr>
        <p:spPr>
          <a:xfrm>
            <a:off x="602775" y="880000"/>
            <a:ext cx="7647600" cy="381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Фаза 2: События  </a:t>
            </a: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Открывается 1 карта события, и все игроки выполняют её условие (например, «Инфляция: сбрось 1 карту» или «Бонус: возьми дополнительную карту»). </a:t>
            </a: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После этого карта события возвращается в колоду, и она перемешивается. </a:t>
            </a: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Далее 2 круга игроки только берут карты инфраструктуры, затем снова фаза событий</a:t>
            </a: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0" name="Google Shape;150;p13"/>
          <p:cNvSpPr txBox="1"/>
          <p:nvPr/>
        </p:nvSpPr>
        <p:spPr>
          <a:xfrm>
            <a:off x="657675" y="240400"/>
            <a:ext cx="7592700" cy="6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Ход игры</a:t>
            </a:r>
            <a:endParaRPr sz="20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07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156" name="Google Shape;156;p14"/>
          <p:cNvSpPr txBox="1"/>
          <p:nvPr/>
        </p:nvSpPr>
        <p:spPr>
          <a:xfrm>
            <a:off x="602775" y="880000"/>
            <a:ext cx="7647600" cy="381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Фаза 3. Особые правила  </a:t>
            </a: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Если у игрока не остаётся карт (из-за событий или обмена), он выбывает из  игры. </a:t>
            </a: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Обмен картами возможен в любой ход, но вместо взятия новой карты. </a:t>
            </a: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7" name="Google Shape;157;p14"/>
          <p:cNvSpPr txBox="1"/>
          <p:nvPr/>
        </p:nvSpPr>
        <p:spPr>
          <a:xfrm>
            <a:off x="657675" y="240400"/>
            <a:ext cx="7592700" cy="6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Ход игры</a:t>
            </a:r>
            <a:endParaRPr sz="19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58" name="Google Shape;15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2297" y="2343525"/>
            <a:ext cx="3606776" cy="2674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07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164" name="Google Shape;164;p15"/>
          <p:cNvSpPr txBox="1"/>
          <p:nvPr/>
        </p:nvSpPr>
        <p:spPr>
          <a:xfrm>
            <a:off x="602775" y="880000"/>
            <a:ext cx="7647600" cy="381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4. Завершение игры  </a:t>
            </a: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Игра заканчивается, когда: </a:t>
            </a: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закончилась колода инфраструктуры → побеждает игрок с наибольшим количеством очков (указано на картах).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остался только 1 игрок → он автоматически побеждает. </a:t>
            </a: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5" name="Google Shape;165;p15"/>
          <p:cNvSpPr txBox="1"/>
          <p:nvPr/>
        </p:nvSpPr>
        <p:spPr>
          <a:xfrm>
            <a:off x="657675" y="240400"/>
            <a:ext cx="7592700" cy="6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Ход игры</a:t>
            </a:r>
            <a:endParaRPr sz="19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66" name="Google Shape;1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87950" y="2571750"/>
            <a:ext cx="3532151" cy="250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07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172" name="Google Shape;172;p16"/>
          <p:cNvSpPr txBox="1"/>
          <p:nvPr/>
        </p:nvSpPr>
        <p:spPr>
          <a:xfrm>
            <a:off x="657350" y="465075"/>
            <a:ext cx="4682100" cy="12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rPr>
              <a:t>Ход игры</a:t>
            </a:r>
            <a:endParaRPr sz="1900" b="0" i="0" u="none" strike="noStrike" cap="none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3" name="Google Shape;173;p16" title="Untitled (10)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831750"/>
            <a:ext cx="5912827" cy="4252724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16"/>
          <p:cNvSpPr txBox="1"/>
          <p:nvPr/>
        </p:nvSpPr>
        <p:spPr>
          <a:xfrm>
            <a:off x="4428062" y="207951"/>
            <a:ext cx="4085525" cy="216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rPr>
              <a:t>Первые 2 круга игроки по очереди берут только по карте инфраструктуры. В нижней чвсти карты указаны очки (благополучие). </a:t>
            </a:r>
            <a:endParaRPr sz="2000" b="0" i="0" u="none" strike="noStrike" cap="none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rPr>
              <a:t>В конце игры ведется подсчет этих очков для определения победителя. </a:t>
            </a:r>
            <a:endParaRPr sz="2000" b="0" i="0" u="none" strike="noStrike" cap="none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75" name="Google Shape;175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28063" y="2482025"/>
            <a:ext cx="1427986" cy="24535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6" name="Google Shape;176;p16"/>
          <p:cNvCxnSpPr/>
          <p:nvPr/>
        </p:nvCxnSpPr>
        <p:spPr>
          <a:xfrm>
            <a:off x="5613575" y="2909200"/>
            <a:ext cx="1714500" cy="1447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07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182" name="Google Shape;182;p17"/>
          <p:cNvSpPr txBox="1"/>
          <p:nvPr/>
        </p:nvSpPr>
        <p:spPr>
          <a:xfrm>
            <a:off x="537774" y="445025"/>
            <a:ext cx="4682100" cy="12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83" name="Google Shape;183;p17" title="Untitled (11)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1146" y="3437276"/>
            <a:ext cx="3088798" cy="1468924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7"/>
          <p:cNvSpPr txBox="1"/>
          <p:nvPr/>
        </p:nvSpPr>
        <p:spPr>
          <a:xfrm>
            <a:off x="239698" y="299444"/>
            <a:ext cx="7652552" cy="1406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Ход игры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После того, как у всех игроков будет по 3 карты инфраструктуры - открывается 1 карта события, и все игроки выполняют её условие (например, «Инфляция: сбрось 1 карту» или «Бонус: возьми дополнительную карту»). </a:t>
            </a:r>
            <a:endParaRPr sz="2000" b="0" i="0" u="none" strike="noStrike" cap="non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- После этого карта события возвращается в колоду, и она перемешивается. </a:t>
            </a:r>
            <a:endParaRPr sz="2000" b="0" i="0" u="none" strike="noStrike" cap="non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- Далее 2 круга игроки только берут карты инфраструктуры, затем снова фаза событий. </a:t>
            </a:r>
            <a:endParaRPr sz="2000" b="0" i="0" u="none" strike="noStrike" cap="non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85" name="Google Shape;185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68899" y="1706225"/>
            <a:ext cx="1424179" cy="305076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6" name="Google Shape;186;p17"/>
          <p:cNvCxnSpPr/>
          <p:nvPr/>
        </p:nvCxnSpPr>
        <p:spPr>
          <a:xfrm>
            <a:off x="5787176" y="3553004"/>
            <a:ext cx="1142430" cy="450671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07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192" name="Google Shape;192;p18"/>
          <p:cNvSpPr txBox="1"/>
          <p:nvPr/>
        </p:nvSpPr>
        <p:spPr>
          <a:xfrm>
            <a:off x="618850" y="678050"/>
            <a:ext cx="8213450" cy="30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“Город Мечты”– это не просто игра, а тренажер для реальной жизни  </a:t>
            </a:r>
            <a:endParaRPr sz="19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Для кого:  </a:t>
            </a:r>
            <a:endParaRPr sz="19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 - родители, которые хотят научить детей финансовой грамотности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 - педагоги и детские центры (как обучающий инструмент)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 - издатели, ищущие оригинальные развивающие игры  </a:t>
            </a:r>
            <a:endParaRPr sz="2600" b="0" i="0" u="none" strike="noStrike" cap="none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93" name="Google Shape;1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49575" y="2226375"/>
            <a:ext cx="4465526" cy="288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9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ru"/>
              <a:t>Спасибо за внимание!</a:t>
            </a:r>
            <a:endParaRPr/>
          </a:p>
        </p:txBody>
      </p:sp>
      <p:sp>
        <p:nvSpPr>
          <p:cNvPr id="199" name="Google Shape;199;p19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200" name="Google Shape;200;p19"/>
          <p:cNvSpPr txBox="1"/>
          <p:nvPr/>
        </p:nvSpPr>
        <p:spPr>
          <a:xfrm>
            <a:off x="3159450" y="3595325"/>
            <a:ext cx="2825100" cy="7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Выполнил Углицкий Н.</a:t>
            </a:r>
            <a:endParaRPr sz="19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6393000" cy="28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0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Название игры: «Город мечты» </a:t>
            </a:r>
            <a:endParaRPr sz="200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0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Целевая аудитория: дети 7+</a:t>
            </a:r>
            <a:endParaRPr sz="200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0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Количество игроков: 2–4 </a:t>
            </a:r>
            <a:endParaRPr sz="200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0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Время партии: 15–30 минут </a:t>
            </a:r>
            <a:endParaRPr sz="200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0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Основная цель игры:  </a:t>
            </a:r>
            <a:endParaRPr sz="200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0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- простое и увлекательное обучение финансовой грамотности </a:t>
            </a:r>
            <a:endParaRPr sz="2000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000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 - развитие стратегического мышления и умения адаптироваться к изменениям </a:t>
            </a:r>
            <a:endParaRPr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07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71" name="Google Shape;71;p3"/>
          <p:cNvSpPr txBox="1"/>
          <p:nvPr/>
        </p:nvSpPr>
        <p:spPr>
          <a:xfrm>
            <a:off x="311700" y="445025"/>
            <a:ext cx="8520600" cy="17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Игровая механика:  </a:t>
            </a: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 -строительство района города через карты инфраструктуры </a:t>
            </a: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 - </a:t>
            </a:r>
            <a:r>
              <a:rPr lang="ru"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влияние случайных событий на развитие своего района</a:t>
            </a:r>
            <a:endParaRPr sz="2000" b="0" i="0" u="none" strike="noStrike" cap="non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 - возможность сотрудничества и обмена картами инфраструктур </a:t>
            </a:r>
            <a:endParaRPr sz="2000" b="0" i="0" u="none" strike="noStrike" cap="non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highlight>
                  <a:srgbClr val="766AC8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sz="2000" b="0" i="0" u="none" strike="noStrike" cap="none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72" name="Google Shape;72;p3" title="Untitled (6)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4425" y="2270125"/>
            <a:ext cx="4317542" cy="2555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07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78" name="Google Shape;78;p4"/>
          <p:cNvSpPr txBox="1"/>
          <p:nvPr/>
        </p:nvSpPr>
        <p:spPr>
          <a:xfrm>
            <a:off x="311699" y="445025"/>
            <a:ext cx="5840525" cy="135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Чему учит игра?  </a:t>
            </a:r>
            <a:endParaRPr sz="19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базовые принципы планирования;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важность резервов и перестраховки;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умение договариваться и оценивать риски .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" name="Google Shape;79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4225" y="1799525"/>
            <a:ext cx="3114001" cy="3114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07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85" name="Google Shape;85;p5"/>
          <p:cNvSpPr txBox="1"/>
          <p:nvPr/>
        </p:nvSpPr>
        <p:spPr>
          <a:xfrm>
            <a:off x="89758" y="208049"/>
            <a:ext cx="3861785" cy="135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 *Компоненты игры* </a:t>
            </a:r>
            <a:endParaRPr sz="19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карты инфраструктуры (школы, магазины, парки и др.) – дают очки </a:t>
            </a:r>
            <a:r>
              <a:rPr lang="ru" sz="1200" b="0" i="0" u="none" strike="noStrike" cap="none">
                <a:solidFill>
                  <a:srgbClr val="FFFFFF"/>
                </a:solidFill>
                <a:highlight>
                  <a:srgbClr val="766AC8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" name="Google Shape;86;p5" title="Untitled (7)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9799" y="1632362"/>
            <a:ext cx="4260300" cy="2893587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5"/>
          <p:cNvSpPr txBox="1"/>
          <p:nvPr/>
        </p:nvSpPr>
        <p:spPr>
          <a:xfrm>
            <a:off x="4572000" y="203034"/>
            <a:ext cx="4412201" cy="43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Здание районной администрации 4шт,автобусная остановка 8шт, водяная колонка 10шт, парк 4шт, мусорка  20шт, парковка 8шт, караоке 4шт, фонарь 20шт, кото-кафе 2шт, школа 4шт, больница 4шт, игровой клуб с приставками 2шт, спортивны зал 4шт, скамейка 20шт, украшение улицы 16шт, дерево 20шт, торговый центр 4шт, игровой пк клуб 3шт, новостройка 4шт, магазин 8шт, 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детская площадка 8шт, автобусная линия 8шт,дом 16шт, трансформаторная будка 4шт</a:t>
            </a:r>
            <a:endParaRPr sz="1800" b="0" i="0" u="none" strike="noStrike" cap="none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07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93" name="Google Shape;93;p6"/>
          <p:cNvSpPr txBox="1"/>
          <p:nvPr/>
        </p:nvSpPr>
        <p:spPr>
          <a:xfrm>
            <a:off x="311700" y="445025"/>
            <a:ext cx="5361000" cy="12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 *Компоненты игры*</a:t>
            </a:r>
            <a:endParaRPr sz="20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 карты событий (позитивные и негативные) – вносят неожиданные изменения </a:t>
            </a:r>
            <a:r>
              <a:rPr lang="ru"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в игру</a:t>
            </a:r>
            <a:endParaRPr sz="2000" b="0" i="0" u="none" strike="noStrike" cap="non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4" name="Google Shape;94;p6" title="Untitled (8)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6300" y="1871176"/>
            <a:ext cx="5166577" cy="306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07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/>
              <a:t> </a:t>
            </a:r>
            <a:endParaRPr/>
          </a:p>
        </p:txBody>
      </p:sp>
      <p:pic>
        <p:nvPicPr>
          <p:cNvPr id="100" name="Google Shape;100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305" y="1238300"/>
            <a:ext cx="2063345" cy="321115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7"/>
          <p:cNvSpPr txBox="1"/>
          <p:nvPr/>
        </p:nvSpPr>
        <p:spPr>
          <a:xfrm>
            <a:off x="544950" y="523225"/>
            <a:ext cx="4208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chemeClr val="accent3"/>
                </a:solidFill>
                <a:latin typeface="Roboto Medium"/>
                <a:ea typeface="Roboto Medium"/>
                <a:cs typeface="Roboto Medium"/>
                <a:sym typeface="Roboto Medium"/>
              </a:rPr>
              <a:t>Примеры </a:t>
            </a:r>
            <a:r>
              <a:rPr lang="ru" sz="2000" b="0" i="0" u="none" strike="noStrike" cap="none">
                <a:solidFill>
                  <a:schemeClr val="accent3"/>
                </a:solidFill>
                <a:latin typeface="Roboto Medium"/>
                <a:ea typeface="Roboto Medium"/>
                <a:cs typeface="Roboto Medium"/>
                <a:sym typeface="Roboto Medium"/>
              </a:rPr>
              <a:t>карточек</a:t>
            </a:r>
            <a:r>
              <a:rPr lang="ru" sz="1900" b="0" i="0" u="none" strike="noStrike" cap="none">
                <a:solidFill>
                  <a:schemeClr val="accent3"/>
                </a:solidFill>
                <a:latin typeface="Roboto Medium"/>
                <a:ea typeface="Roboto Medium"/>
                <a:cs typeface="Roboto Medium"/>
                <a:sym typeface="Roboto Medium"/>
              </a:rPr>
              <a:t> и их рубашек</a:t>
            </a:r>
            <a:endParaRPr sz="1900" b="0" i="0" u="none" strike="noStrike" cap="none">
              <a:solidFill>
                <a:schemeClr val="accent3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02" name="Google Shape;102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69194" y="1238300"/>
            <a:ext cx="1646876" cy="321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7" title="Untitled (9)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99334" y="1238300"/>
            <a:ext cx="2554361" cy="34774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7" title="Untitled (10)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30309" y="1263194"/>
            <a:ext cx="2063346" cy="3357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07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110" name="Google Shape;110;p8"/>
          <p:cNvSpPr txBox="1"/>
          <p:nvPr/>
        </p:nvSpPr>
        <p:spPr>
          <a:xfrm>
            <a:off x="576850" y="445025"/>
            <a:ext cx="2338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chemeClr val="accent3"/>
                </a:solidFill>
                <a:latin typeface="Roboto Medium"/>
                <a:ea typeface="Roboto Medium"/>
                <a:cs typeface="Roboto Medium"/>
                <a:sym typeface="Roboto Medium"/>
              </a:rPr>
              <a:t>Упаковка игры</a:t>
            </a:r>
            <a:endParaRPr sz="2000" b="0" i="0" u="none" strike="noStrike" cap="none">
              <a:solidFill>
                <a:schemeClr val="accent3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11" name="Google Shape;111;p8" title="Untitled (8)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6850" y="1527525"/>
            <a:ext cx="4190227" cy="312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8" title="Untitled (12)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32000" y="445025"/>
            <a:ext cx="3085200" cy="44527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1074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118" name="Google Shape;118;p9"/>
          <p:cNvSpPr txBox="1"/>
          <p:nvPr/>
        </p:nvSpPr>
        <p:spPr>
          <a:xfrm>
            <a:off x="657350" y="465075"/>
            <a:ext cx="4682100" cy="12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ru" sz="1900" b="0" i="0" u="none" strike="noStrike" cap="none">
                <a:solidFill>
                  <a:schemeClr val="dk1"/>
                </a:solidFill>
                <a:latin typeface="Roboto Medium"/>
                <a:ea typeface="Roboto Medium"/>
                <a:cs typeface="Roboto Medium"/>
                <a:sym typeface="Roboto Medium"/>
              </a:rPr>
              <a:t>Правила игры</a:t>
            </a:r>
            <a:endParaRPr sz="1900" b="0" i="0" u="none" strike="noStrike" cap="none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19" name="Google Shape;119;p9" title="Untitled (9)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91850" y="152400"/>
            <a:ext cx="2721770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9"/>
          <p:cNvSpPr txBox="1"/>
          <p:nvPr/>
        </p:nvSpPr>
        <p:spPr>
          <a:xfrm>
            <a:off x="197381" y="1017725"/>
            <a:ext cx="5294469" cy="34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В игре принимают участие от 2 до 4 человек</a:t>
            </a:r>
            <a:endParaRPr sz="2000" b="1" i="0" u="none" strike="noStrike" cap="none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1. Игроки сами определяют последовательность ходов.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"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2.  Игроки по кругу берут карту инфраструктуры и она добавляется в развитие их района. После того, как у всех игроков будет по 3 карточки инфраструктуры, игроки по кругу берут карту события и выполняют действие, предписанное карточкой. Далее каждый второй круг игроки берут карточки событий. 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818</Words>
  <Application>Microsoft Office PowerPoint</Application>
  <PresentationFormat>Экран (16:9)</PresentationFormat>
  <Paragraphs>86</Paragraphs>
  <Slides>19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Oswald</vt:lpstr>
      <vt:lpstr>Average</vt:lpstr>
      <vt:lpstr>Arial</vt:lpstr>
      <vt:lpstr>Roboto Medium</vt:lpstr>
      <vt:lpstr>Roboto</vt:lpstr>
      <vt:lpstr>Slate</vt:lpstr>
      <vt:lpstr>Презентация настольной игры “Город мечты”</vt:lpstr>
      <vt:lpstr>- Название игры: «Город мечты»  - Целевая аудитория: дети 7+ - Количество игроков: 2–4  - Время партии: 15–30 минут   Основная цель игры:    - простое и увлекательное обучение финансовой грамотности    - развитие стратегического мышления и умения адаптироваться к изменениям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Сергей Николаевич Жигалов</cp:lastModifiedBy>
  <cp:revision>1</cp:revision>
  <dcterms:modified xsi:type="dcterms:W3CDTF">2025-05-28T09:17:27Z</dcterms:modified>
</cp:coreProperties>
</file>