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1" r:id="rId19"/>
  </p:sldIdLst>
  <p:sldSz cx="12192000" cy="6858000"/>
  <p:notesSz cx="6858000" cy="9144000"/>
  <p:embeddedFontLst>
    <p:embeddedFont>
      <p:font typeface="AA Stetica Light" panose="02000503000000020004" pitchFamily="2" charset="0"/>
      <p:regular r:id="rId21"/>
      <p:italic r:id="rId22"/>
    </p:embeddedFont>
    <p:embeddedFont>
      <p:font typeface="Akrobat" pitchFamily="2" charset="0"/>
      <p:regular r:id="rId23"/>
      <p:bold r:id="rId24"/>
    </p:embeddedFont>
    <p:embeddedFont>
      <p:font typeface="Akrobat ExtraBold" pitchFamily="2" charset="0"/>
      <p:bold r:id="rId25"/>
    </p:embeddedFont>
    <p:embeddedFont>
      <p:font typeface="Akrobat Light" pitchFamily="2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2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DEE"/>
    <a:srgbClr val="0988FF"/>
    <a:srgbClr val="3E006C"/>
    <a:srgbClr val="320058"/>
    <a:srgbClr val="390064"/>
    <a:srgbClr val="400070"/>
    <a:srgbClr val="2C004C"/>
    <a:srgbClr val="240144"/>
    <a:srgbClr val="FA400C"/>
    <a:srgbClr val="FF3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76"/>
  </p:normalViewPr>
  <p:slideViewPr>
    <p:cSldViewPr snapToGrid="0">
      <p:cViewPr varScale="1">
        <p:scale>
          <a:sx n="106" d="100"/>
          <a:sy n="106" d="100"/>
        </p:scale>
        <p:origin x="728" y="168"/>
      </p:cViewPr>
      <p:guideLst>
        <p:guide orient="horz" pos="3589"/>
        <p:guide pos="325"/>
        <p:guide pos="7378"/>
        <p:guide orient="horz" pos="663"/>
        <p:guide orient="horz" pos="4020"/>
        <p:guide orient="horz" pos="2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F81F-2EA2-4BE0-A483-614D93CE41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79C0F-FE9F-4127-ACB6-42F941FE6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0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17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 Majorelle blue, синий,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A6366365-3E17-201F-2742-762358249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596BA-F79A-1B39-0E00-85774888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7E28F-F469-43C3-D1A3-DF1C20FD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AD1C0-CBA1-A210-F76E-DD5282C17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92893-D65E-418D-A7DF-4C09367D3FB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543E0-B765-9209-528D-AEA142E76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ED739-CE6A-5A5B-BDCC-CC4F5B276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C557B-B152-4081-860F-9FF8D5B2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9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F3B7E7-0786-73D5-A0E6-81AE41A47F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1D0B53">
                  <a:alpha val="84000"/>
                </a:srgbClr>
              </a:gs>
              <a:gs pos="55000">
                <a:srgbClr val="002060">
                  <a:alpha val="51000"/>
                </a:srgbClr>
              </a:gs>
              <a:gs pos="4000">
                <a:srgbClr val="2C004C"/>
              </a:gs>
              <a:gs pos="94000">
                <a:srgbClr val="2C004C"/>
              </a:gs>
              <a:gs pos="85000">
                <a:srgbClr val="00206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6EA946-CD82-908B-9267-45C2520E8260}"/>
              </a:ext>
            </a:extLst>
          </p:cNvPr>
          <p:cNvSpPr/>
          <p:nvPr/>
        </p:nvSpPr>
        <p:spPr>
          <a:xfrm>
            <a:off x="120000" y="117000"/>
            <a:ext cx="11952000" cy="662400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988FF"/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81CF-0E34-F704-BC38-B416E75EA93B}"/>
              </a:ext>
            </a:extLst>
          </p:cNvPr>
          <p:cNvSpPr txBox="1"/>
          <p:nvPr/>
        </p:nvSpPr>
        <p:spPr>
          <a:xfrm>
            <a:off x="1047182" y="4589542"/>
            <a:ext cx="100976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cap="all" spc="-10" dirty="0">
                <a:solidFill>
                  <a:schemeClr val="bg1"/>
                </a:solidFill>
                <a:latin typeface="Akrobat ExtraBold" panose="00000900000000000000" pitchFamily="50" charset="-52"/>
              </a:rPr>
              <a:t>Проект « Город будущего»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062D7-51AC-13FC-5F1F-1DBF5EC2555D}"/>
              </a:ext>
            </a:extLst>
          </p:cNvPr>
          <p:cNvSpPr txBox="1"/>
          <p:nvPr/>
        </p:nvSpPr>
        <p:spPr>
          <a:xfrm>
            <a:off x="1425491" y="5487958"/>
            <a:ext cx="934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cap="all" dirty="0">
                <a:solidFill>
                  <a:schemeClr val="bg1"/>
                </a:solidFill>
                <a:latin typeface="Akrobat" panose="00000600000000000000" pitchFamily="2" charset="-52"/>
              </a:rPr>
              <a:t>Развитие математических и предпринимательских навыков через игровое обучение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365C6-8D00-B9E7-9BF0-B9272B0F3DAE}"/>
              </a:ext>
            </a:extLst>
          </p:cNvPr>
          <p:cNvSpPr txBox="1"/>
          <p:nvPr/>
        </p:nvSpPr>
        <p:spPr>
          <a:xfrm>
            <a:off x="3092614" y="6328888"/>
            <a:ext cx="600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cap="all" dirty="0">
                <a:solidFill>
                  <a:schemeClr val="bg1"/>
                </a:solidFill>
                <a:latin typeface="Akrobat Light" panose="00000500000000000000" pitchFamily="2" charset="-52"/>
              </a:rPr>
              <a:t>Автор: </a:t>
            </a:r>
            <a:r>
              <a:rPr lang="ru-RU" sz="1400" cap="all" dirty="0" err="1">
                <a:solidFill>
                  <a:schemeClr val="bg1"/>
                </a:solidFill>
                <a:latin typeface="Akrobat Light" panose="00000500000000000000" pitchFamily="2" charset="-52"/>
              </a:rPr>
              <a:t>Алягаева</a:t>
            </a:r>
            <a:r>
              <a:rPr lang="ru-RU" sz="1400" cap="all" dirty="0">
                <a:solidFill>
                  <a:schemeClr val="bg1"/>
                </a:solidFill>
                <a:latin typeface="Akrobat Light" panose="00000500000000000000" pitchFamily="2" charset="-52"/>
              </a:rPr>
              <a:t> Надежда Романовна, учитель математики, ГБОУ школа </a:t>
            </a:r>
            <a:r>
              <a:rPr lang="ru-RU" sz="1400" cap="all" dirty="0">
                <a:solidFill>
                  <a:schemeClr val="bg1"/>
                </a:solidFill>
                <a:latin typeface="AA Stetica Light" panose="02000503000000020004" pitchFamily="50" charset="-52"/>
              </a:rPr>
              <a:t>№</a:t>
            </a:r>
            <a:r>
              <a:rPr lang="ru-RU" sz="1400" cap="all" dirty="0">
                <a:solidFill>
                  <a:schemeClr val="bg1"/>
                </a:solidFill>
                <a:latin typeface="Akrobat Light" panose="00000500000000000000" pitchFamily="2" charset="-52"/>
              </a:rPr>
              <a:t> 2006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1182B-4AFF-1749-A623-974379C54979}"/>
              </a:ext>
            </a:extLst>
          </p:cNvPr>
          <p:cNvSpPr txBox="1"/>
          <p:nvPr/>
        </p:nvSpPr>
        <p:spPr>
          <a:xfrm>
            <a:off x="2677436" y="177793"/>
            <a:ext cx="6837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cap="all" dirty="0">
                <a:solidFill>
                  <a:srgbClr val="0988FF"/>
                </a:solidFill>
                <a:latin typeface="Akrobat Light" panose="00000500000000000000" pitchFamily="2" charset="-52"/>
              </a:rPr>
              <a:t>открытая городская научно-практическая Конференция «Наука для жизни». Направление «Шаг в бизнес». Москва 2025 </a:t>
            </a:r>
          </a:p>
        </p:txBody>
      </p:sp>
    </p:spTree>
    <p:extLst>
      <p:ext uri="{BB962C8B-B14F-4D97-AF65-F5344CB8AC3E}">
        <p14:creationId xmlns:p14="http://schemas.microsoft.com/office/powerpoint/2010/main" val="62428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A76B-5356-EF90-C384-60CE3174F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6145E3-28D9-E68E-35A5-77C8467FD69C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732CB26E-1612-7D48-085C-C603468D72F2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81B05DF5-9CC7-3A72-13CD-03B50EA95883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78B9CFDB-A10C-B322-01B2-B626F153B0D1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96EC21B-0229-FBCF-2755-51C339DF8BD7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D5A3CA9F-CE88-FE59-3D3A-D64C99814FAC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59117876-8564-0890-4403-FF8FA5DDDB54}"/>
              </a:ext>
            </a:extLst>
          </p:cNvPr>
          <p:cNvSpPr/>
          <p:nvPr/>
        </p:nvSpPr>
        <p:spPr>
          <a:xfrm>
            <a:off x="771435" y="1817427"/>
            <a:ext cx="2372889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⁠Организационный этап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12506F0-6BCD-A43C-0090-F9842AE0453F}"/>
              </a:ext>
            </a:extLst>
          </p:cNvPr>
          <p:cNvGrpSpPr/>
          <p:nvPr/>
        </p:nvGrpSpPr>
        <p:grpSpPr>
          <a:xfrm>
            <a:off x="515938" y="2157152"/>
            <a:ext cx="5326062" cy="607459"/>
            <a:chOff x="515938" y="1881740"/>
            <a:chExt cx="5326062" cy="607459"/>
          </a:xfrm>
        </p:grpSpPr>
        <p:sp>
          <p:nvSpPr>
            <p:cNvPr id="6" name="Прямоугольник: усеченные противолежащие углы 5">
              <a:extLst>
                <a:ext uri="{FF2B5EF4-FFF2-40B4-BE49-F238E27FC236}">
                  <a16:creationId xmlns:a16="http://schemas.microsoft.com/office/drawing/2014/main" id="{A5D1B361-BE08-8E44-8A76-12A642B280EF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Участники делятся на 4–5 команд, каждая из которых представляет собой «строительную корпорацию».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DF8C19A-D66E-5E29-F7B1-F97CB9ECAE5B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1E57151-3A52-E4A9-90F5-3F4FB46B24E4}"/>
              </a:ext>
            </a:extLst>
          </p:cNvPr>
          <p:cNvGrpSpPr/>
          <p:nvPr/>
        </p:nvGrpSpPr>
        <p:grpSpPr>
          <a:xfrm>
            <a:off x="515938" y="2813306"/>
            <a:ext cx="5326062" cy="607459"/>
            <a:chOff x="515938" y="1881740"/>
            <a:chExt cx="5326062" cy="607459"/>
          </a:xfrm>
        </p:grpSpPr>
        <p:sp>
          <p:nvSpPr>
            <p:cNvPr id="14" name="Прямоугольник: усеченные противолежащие углы 13">
              <a:extLst>
                <a:ext uri="{FF2B5EF4-FFF2-40B4-BE49-F238E27FC236}">
                  <a16:creationId xmlns:a16="http://schemas.microsoft.com/office/drawing/2014/main" id="{A2EA4053-3B7C-F33A-DB42-5ADFE2D7BED9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Каждая команда получает начальный капитал в виде денежных купюр (1000 «сигма-рублей»).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E708BB5-CE3C-380B-8257-FDA8FC3EAE32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8C6E5B0-97CD-E12C-FADF-1872E0CF137F}"/>
              </a:ext>
            </a:extLst>
          </p:cNvPr>
          <p:cNvGrpSpPr/>
          <p:nvPr/>
        </p:nvGrpSpPr>
        <p:grpSpPr>
          <a:xfrm>
            <a:off x="515938" y="3469460"/>
            <a:ext cx="5326062" cy="607459"/>
            <a:chOff x="515938" y="1881740"/>
            <a:chExt cx="5326062" cy="607459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229FFEB4-59D4-A5E6-D025-B88956185C6A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Команды получают лист А3 с сеткой, который представляет собой «пустырь» для строительства города.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7E86982-5141-17C8-7AAA-524FE7E7F3E8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F71A473-9533-06DB-DA44-889A858475B7}"/>
              </a:ext>
            </a:extLst>
          </p:cNvPr>
          <p:cNvGrpSpPr/>
          <p:nvPr/>
        </p:nvGrpSpPr>
        <p:grpSpPr>
          <a:xfrm>
            <a:off x="515938" y="4125614"/>
            <a:ext cx="5326062" cy="607459"/>
            <a:chOff x="515938" y="1881740"/>
            <a:chExt cx="5326062" cy="607459"/>
          </a:xfrm>
        </p:grpSpPr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:a16="http://schemas.microsoft.com/office/drawing/2014/main" id="{35B8A63B-FB15-CD48-CC29-30F13D65080C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На доске или экране отображаются базовые элементы, которые можно «купить» и «построить».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CFCA18E-2984-74D8-B5D4-ACDF6CABCA5D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4</a:t>
              </a:r>
            </a:p>
          </p:txBody>
        </p:sp>
      </p:grp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D563976A-7B50-8A52-CDB1-7645D9DABCAB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25E0AD-E64D-5BAB-07EF-25B4B51D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60" y="4158666"/>
            <a:ext cx="2325302" cy="14948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26626F-DA7F-3CDE-3766-F44006017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5" y="1093887"/>
            <a:ext cx="2325302" cy="14948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E0DBCE-DEEC-72E1-7E1C-D702102A9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7" y="2626277"/>
            <a:ext cx="2325302" cy="14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10F88-CDE9-EBFD-D5E9-288882F0C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279A19-82EC-BDBB-C352-2A2129497B1D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4EA3742F-041F-0EB8-9738-362EDAC3D54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9A9A1F89-7222-FD5F-DFC1-357EEDEDAC9E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64C60383-811B-BDB2-816F-88EC5031E8F6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7DC09DB-E3AF-BADB-6635-7CD61A79323D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48B73329-FD25-A470-237B-E38C9EEFD63E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3D3E3458-A34F-6716-FDEC-BE294A5BE118}"/>
              </a:ext>
            </a:extLst>
          </p:cNvPr>
          <p:cNvSpPr/>
          <p:nvPr/>
        </p:nvSpPr>
        <p:spPr>
          <a:xfrm>
            <a:off x="771435" y="1817427"/>
            <a:ext cx="2372889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⁠Организационный этап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54FC7D-D120-BF05-8604-A69E4E2E93E4}"/>
              </a:ext>
            </a:extLst>
          </p:cNvPr>
          <p:cNvGrpSpPr/>
          <p:nvPr/>
        </p:nvGrpSpPr>
        <p:grpSpPr>
          <a:xfrm>
            <a:off x="515938" y="2157152"/>
            <a:ext cx="5326062" cy="607459"/>
            <a:chOff x="515938" y="1881740"/>
            <a:chExt cx="5326062" cy="607459"/>
          </a:xfrm>
        </p:grpSpPr>
        <p:sp>
          <p:nvSpPr>
            <p:cNvPr id="6" name="Прямоугольник: усеченные противолежащие углы 5">
              <a:extLst>
                <a:ext uri="{FF2B5EF4-FFF2-40B4-BE49-F238E27FC236}">
                  <a16:creationId xmlns:a16="http://schemas.microsoft.com/office/drawing/2014/main" id="{D133E0D7-7651-6B32-0E5F-06CACC89BBCC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Участники делятся на 4–5 команд, каждая из которых представляет собой «строительную корпорацию».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031238F-E891-5DF2-70FF-2C849AF2CBE1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D0190BE-3369-B7D3-2D25-1FE7D638DFB3}"/>
              </a:ext>
            </a:extLst>
          </p:cNvPr>
          <p:cNvGrpSpPr/>
          <p:nvPr/>
        </p:nvGrpSpPr>
        <p:grpSpPr>
          <a:xfrm>
            <a:off x="515938" y="2813306"/>
            <a:ext cx="5326062" cy="607459"/>
            <a:chOff x="515938" y="1881740"/>
            <a:chExt cx="5326062" cy="607459"/>
          </a:xfrm>
        </p:grpSpPr>
        <p:sp>
          <p:nvSpPr>
            <p:cNvPr id="14" name="Прямоугольник: усеченные противолежащие углы 13">
              <a:extLst>
                <a:ext uri="{FF2B5EF4-FFF2-40B4-BE49-F238E27FC236}">
                  <a16:creationId xmlns:a16="http://schemas.microsoft.com/office/drawing/2014/main" id="{0E013288-C0BA-8D83-E35B-0E5C2610C4F8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Каждая команда получает начальный капитал в виде денежных купюр (1000 «сигма-рублей»).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B266B4C-35A8-91A5-629B-1312AB555E1C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BCAD5AD-0E80-976D-69AD-7459B64C1A18}"/>
              </a:ext>
            </a:extLst>
          </p:cNvPr>
          <p:cNvGrpSpPr/>
          <p:nvPr/>
        </p:nvGrpSpPr>
        <p:grpSpPr>
          <a:xfrm>
            <a:off x="515938" y="3469460"/>
            <a:ext cx="5326062" cy="607459"/>
            <a:chOff x="515938" y="1881740"/>
            <a:chExt cx="5326062" cy="607459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6BE7DFC8-C972-0AA6-A197-6AF3A42CA234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Команды получают лист А3 с сеткой, который представляет собой «пустырь» для строительства города.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F35BF93-1AF3-9FEE-B9AC-F9ACC70EA625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A8C84D-C547-292E-8315-7CA3D27EEFC3}"/>
              </a:ext>
            </a:extLst>
          </p:cNvPr>
          <p:cNvGrpSpPr/>
          <p:nvPr/>
        </p:nvGrpSpPr>
        <p:grpSpPr>
          <a:xfrm>
            <a:off x="515938" y="4125614"/>
            <a:ext cx="5326062" cy="607459"/>
            <a:chOff x="515938" y="1881740"/>
            <a:chExt cx="5326062" cy="607459"/>
          </a:xfrm>
        </p:grpSpPr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:a16="http://schemas.microsoft.com/office/drawing/2014/main" id="{7AAA221F-9EA3-70C0-B2AC-8C2F7CA50DC1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На доске или экране отображаются базовые элементы, которые можно «купить» и «построить».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6CDB869-00AE-75A5-D817-52B39471AAC5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4</a:t>
              </a:r>
            </a:p>
          </p:txBody>
        </p:sp>
      </p:grpSp>
      <p:pic>
        <p:nvPicPr>
          <p:cNvPr id="24" name="Рисунок 23" descr="Изображение выглядит как человек, одежда, в помещении, офисные принадлежн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94A282-0E3A-3BB7-10F0-05043A6D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4657"/>
          <a:stretch>
            <a:fillRect/>
          </a:stretch>
        </p:blipFill>
        <p:spPr>
          <a:xfrm>
            <a:off x="6095999" y="1050039"/>
            <a:ext cx="5616575" cy="4645025"/>
          </a:xfrm>
          <a:custGeom>
            <a:avLst/>
            <a:gdLst>
              <a:gd name="connsiteX0" fmla="*/ 0 w 5616575"/>
              <a:gd name="connsiteY0" fmla="*/ 0 h 4645025"/>
              <a:gd name="connsiteX1" fmla="*/ 4842389 w 5616575"/>
              <a:gd name="connsiteY1" fmla="*/ 0 h 4645025"/>
              <a:gd name="connsiteX2" fmla="*/ 5616575 w 5616575"/>
              <a:gd name="connsiteY2" fmla="*/ 774186 h 4645025"/>
              <a:gd name="connsiteX3" fmla="*/ 5616575 w 5616575"/>
              <a:gd name="connsiteY3" fmla="*/ 4645025 h 4645025"/>
              <a:gd name="connsiteX4" fmla="*/ 774186 w 5616575"/>
              <a:gd name="connsiteY4" fmla="*/ 4645025 h 4645025"/>
              <a:gd name="connsiteX5" fmla="*/ 0 w 5616575"/>
              <a:gd name="connsiteY5" fmla="*/ 3870839 h 46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575" h="4645025">
                <a:moveTo>
                  <a:pt x="0" y="0"/>
                </a:moveTo>
                <a:lnTo>
                  <a:pt x="4842389" y="0"/>
                </a:lnTo>
                <a:lnTo>
                  <a:pt x="5616575" y="774186"/>
                </a:lnTo>
                <a:lnTo>
                  <a:pt x="5616575" y="4645025"/>
                </a:lnTo>
                <a:lnTo>
                  <a:pt x="774186" y="4645025"/>
                </a:lnTo>
                <a:lnTo>
                  <a:pt x="0" y="3870839"/>
                </a:lnTo>
                <a:close/>
              </a:path>
            </a:pathLst>
          </a:cu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F998EF00-0B0F-536E-32D9-1A1FB84B7338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0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4F510-F6C2-287D-B44D-5548D2E2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1D3513-22FA-5A93-F67A-295FD492C8C6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897B6BAB-A96D-F758-3F9D-0E7D03F43E3F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5EF1B97F-2C83-A710-E408-B2191EC0B113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A94DCE34-7915-3B0C-4D9F-A2E9E2EABCF7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DEEC7809-CB57-610C-86C4-8A9231D95763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E5DD3859-900F-E260-67CB-A961F098DDAC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570633D9-F3A1-50F5-D73A-3023FC1CD982}"/>
              </a:ext>
            </a:extLst>
          </p:cNvPr>
          <p:cNvSpPr/>
          <p:nvPr/>
        </p:nvSpPr>
        <p:spPr>
          <a:xfrm>
            <a:off x="771435" y="1817427"/>
            <a:ext cx="2372889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⁠Организационный этап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5DF6DA2-5147-78EC-17FE-DB8EFF1F3B0B}"/>
              </a:ext>
            </a:extLst>
          </p:cNvPr>
          <p:cNvGrpSpPr/>
          <p:nvPr/>
        </p:nvGrpSpPr>
        <p:grpSpPr>
          <a:xfrm>
            <a:off x="515938" y="2157152"/>
            <a:ext cx="5326062" cy="607459"/>
            <a:chOff x="515938" y="1881740"/>
            <a:chExt cx="5326062" cy="607459"/>
          </a:xfrm>
        </p:grpSpPr>
        <p:sp>
          <p:nvSpPr>
            <p:cNvPr id="6" name="Прямоугольник: усеченные противолежащие углы 5">
              <a:extLst>
                <a:ext uri="{FF2B5EF4-FFF2-40B4-BE49-F238E27FC236}">
                  <a16:creationId xmlns:a16="http://schemas.microsoft.com/office/drawing/2014/main" id="{6236DDE0-AB81-3B00-8A64-502D36AD1327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Участники делятся на 4–5 команд, каждая из которых представляет собой «строительную корпорацию».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D4F4E26-F812-7008-0E0A-B76D28A9408B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0E32959-B399-B765-5917-E3330AE18C73}"/>
              </a:ext>
            </a:extLst>
          </p:cNvPr>
          <p:cNvGrpSpPr/>
          <p:nvPr/>
        </p:nvGrpSpPr>
        <p:grpSpPr>
          <a:xfrm>
            <a:off x="515938" y="2813306"/>
            <a:ext cx="5326062" cy="607459"/>
            <a:chOff x="515938" y="1881740"/>
            <a:chExt cx="5326062" cy="607459"/>
          </a:xfrm>
        </p:grpSpPr>
        <p:sp>
          <p:nvSpPr>
            <p:cNvPr id="14" name="Прямоугольник: усеченные противолежащие углы 13">
              <a:extLst>
                <a:ext uri="{FF2B5EF4-FFF2-40B4-BE49-F238E27FC236}">
                  <a16:creationId xmlns:a16="http://schemas.microsoft.com/office/drawing/2014/main" id="{32B5A227-F47F-FF10-A886-0756ECE8603C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Каждая команда получает начальный капитал в виде денежных купюр (1000 «сигма-рублей»).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4BF0600-CDCD-CE79-8BA2-7DC48A4B0928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52DC6-22E5-89DB-36F0-BFA76577D75C}"/>
              </a:ext>
            </a:extLst>
          </p:cNvPr>
          <p:cNvGrpSpPr/>
          <p:nvPr/>
        </p:nvGrpSpPr>
        <p:grpSpPr>
          <a:xfrm>
            <a:off x="515938" y="3469460"/>
            <a:ext cx="5326062" cy="607459"/>
            <a:chOff x="515938" y="1881740"/>
            <a:chExt cx="5326062" cy="607459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4FAECCFE-CB69-2B11-8432-9FCE8A799E44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Команды получают лист А3 с сеткой, который представляет собой «пустырь» для строительства города.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EC0C314-1190-61A2-6794-D6914DC18800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91C241B-669D-3AB9-2E86-628172CB1EF4}"/>
              </a:ext>
            </a:extLst>
          </p:cNvPr>
          <p:cNvGrpSpPr/>
          <p:nvPr/>
        </p:nvGrpSpPr>
        <p:grpSpPr>
          <a:xfrm>
            <a:off x="515938" y="4125614"/>
            <a:ext cx="5326062" cy="607459"/>
            <a:chOff x="515938" y="1881740"/>
            <a:chExt cx="5326062" cy="607459"/>
          </a:xfrm>
        </p:grpSpPr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:a16="http://schemas.microsoft.com/office/drawing/2014/main" id="{0C2F1B62-5A81-1A48-4885-C48FF382DE20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На доске или экране отображаются базовые элементы, которые можно «купить» и «построить».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84DDB3C-8492-871E-89F0-1E10FDABEE21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4B20AED7-01D0-A892-107A-15C10DC4C7E7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Изображение выглядит как снимок экра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E15B96-1497-5D85-97C3-18DC461B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234" r="2355"/>
          <a:stretch/>
        </p:blipFill>
        <p:spPr>
          <a:xfrm>
            <a:off x="6237938" y="1889760"/>
            <a:ext cx="5300147" cy="30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1B0F0-D091-B9E0-455A-3D2757E1B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7EA3B8-ABA2-1DE1-0202-9C2BB5A57BFB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3C9B7F53-27CF-A030-46A2-343917074606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B848B63C-FACB-DB5E-894B-7608E3D86067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540F80E7-EEEB-9F05-5A01-F99303149B7E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3C524AD2-4AD2-5CEF-758F-8F63650241EB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530EF459-3A74-60CD-21D5-4FC7177BF341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7784881A-7F95-094C-9916-8A78CFAF1B10}"/>
              </a:ext>
            </a:extLst>
          </p:cNvPr>
          <p:cNvSpPr/>
          <p:nvPr/>
        </p:nvSpPr>
        <p:spPr>
          <a:xfrm>
            <a:off x="771435" y="1817427"/>
            <a:ext cx="37472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Математические задания для заработка капитала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FA79D1A-9956-D429-D3A6-401CD4506989}"/>
              </a:ext>
            </a:extLst>
          </p:cNvPr>
          <p:cNvSpPr/>
          <p:nvPr/>
        </p:nvSpPr>
        <p:spPr>
          <a:xfrm>
            <a:off x="515938" y="2157152"/>
            <a:ext cx="5326062" cy="2351348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72000" rtlCol="0" anchor="ctr"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Учитель выдает комплект задач разного уровня сложности и разной стоимости. Чтобы заработать сигма-рубли, нужно решить их. Участники команд сами определяют, кто какие задачи будет решать: всей командой или индивидуально.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5610AB9-7193-C790-AAAC-2BDD4F419411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9276EB-E47A-A975-CD26-3E9FB480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2327" r="1687"/>
          <a:stretch/>
        </p:blipFill>
        <p:spPr>
          <a:xfrm>
            <a:off x="6237939" y="1889760"/>
            <a:ext cx="5352082" cy="30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91EA1-1175-B40F-100B-632B3200A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C380F6-D1BE-57B2-2278-37FD7E2D2D16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14F3618A-BFC4-C52E-CE62-A8282CBE684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3EDA2EFF-97A4-0DFE-E8A4-3644A833B8A6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9CD33C37-255A-8AB0-05FB-420461BE5D29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DAC858DE-DC6C-906E-9FCE-0D9F36D26533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D4DE50AB-C8E5-F472-9D29-83E71A74C0D1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04CBC666-3DF9-3A8B-81A3-656ECBE00AFC}"/>
              </a:ext>
            </a:extLst>
          </p:cNvPr>
          <p:cNvSpPr/>
          <p:nvPr/>
        </p:nvSpPr>
        <p:spPr>
          <a:xfrm>
            <a:off x="771435" y="1817427"/>
            <a:ext cx="193366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Строительство города 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4BAE384C-1969-0CAF-ADE8-2D9D79C2E4B6}"/>
              </a:ext>
            </a:extLst>
          </p:cNvPr>
          <p:cNvSpPr/>
          <p:nvPr/>
        </p:nvSpPr>
        <p:spPr>
          <a:xfrm>
            <a:off x="515938" y="2157152"/>
            <a:ext cx="5326062" cy="2351348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72000" rtlCol="0" anchor="ctr"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Команды начинают строительство города на листе-сетке.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Каждый объект должен быть подписан с указанием площади и стоимости.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Условия строительства: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Город должен быть сбалансированным: обязательны жилые дома, дороги, парки и хотя бы одно общественное учреждение (школа, больница). Бюджет ограничен, поэтому важно планировать рационально.</a:t>
            </a:r>
          </a:p>
        </p:txBody>
      </p:sp>
      <p:pic>
        <p:nvPicPr>
          <p:cNvPr id="11" name="Рисунок 10" descr="Изображение выглядит как одежда, человек, Человеческое лицо, женщ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3301AC-7829-6223-7865-4A58C35A8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4657"/>
          <a:stretch>
            <a:fillRect/>
          </a:stretch>
        </p:blipFill>
        <p:spPr>
          <a:xfrm>
            <a:off x="6096001" y="1052513"/>
            <a:ext cx="5616575" cy="4645025"/>
          </a:xfrm>
          <a:custGeom>
            <a:avLst/>
            <a:gdLst>
              <a:gd name="connsiteX0" fmla="*/ 0 w 5616575"/>
              <a:gd name="connsiteY0" fmla="*/ 0 h 4645025"/>
              <a:gd name="connsiteX1" fmla="*/ 4842389 w 5616575"/>
              <a:gd name="connsiteY1" fmla="*/ 0 h 4645025"/>
              <a:gd name="connsiteX2" fmla="*/ 5616575 w 5616575"/>
              <a:gd name="connsiteY2" fmla="*/ 774186 h 4645025"/>
              <a:gd name="connsiteX3" fmla="*/ 5616575 w 5616575"/>
              <a:gd name="connsiteY3" fmla="*/ 4645025 h 4645025"/>
              <a:gd name="connsiteX4" fmla="*/ 774186 w 5616575"/>
              <a:gd name="connsiteY4" fmla="*/ 4645025 h 4645025"/>
              <a:gd name="connsiteX5" fmla="*/ 0 w 5616575"/>
              <a:gd name="connsiteY5" fmla="*/ 3870839 h 46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575" h="4645025">
                <a:moveTo>
                  <a:pt x="0" y="0"/>
                </a:moveTo>
                <a:lnTo>
                  <a:pt x="4842389" y="0"/>
                </a:lnTo>
                <a:lnTo>
                  <a:pt x="5616575" y="774186"/>
                </a:lnTo>
                <a:lnTo>
                  <a:pt x="5616575" y="4645025"/>
                </a:lnTo>
                <a:lnTo>
                  <a:pt x="774186" y="4645025"/>
                </a:lnTo>
                <a:lnTo>
                  <a:pt x="0" y="3870839"/>
                </a:lnTo>
                <a:close/>
              </a:path>
            </a:pathLst>
          </a:cu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1C8F0A1A-4713-7A49-57D8-7B79CB55C66E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2405A-46C0-792D-5E40-83E0A76A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0BE570-A758-2289-4BCB-225E9A2B7099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47BCD621-7DA5-7266-2CE2-D03FB62E1305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17CA72CE-6D64-5936-347F-54FD7D0FD391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FDCBE940-ED77-55A8-DAD2-E34B44755914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E453FA5A-F99F-310A-8B70-E2A3131275B8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99973B03-76DA-17B2-683B-D58494A5B873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068AF6D7-4604-84AA-472F-086B6B0C5BD6}"/>
              </a:ext>
            </a:extLst>
          </p:cNvPr>
          <p:cNvSpPr/>
          <p:nvPr/>
        </p:nvSpPr>
        <p:spPr>
          <a:xfrm>
            <a:off x="771435" y="1817427"/>
            <a:ext cx="193366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Презентация проектов 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872AAEC-6B7F-9FC6-3D48-986D30DFE976}"/>
              </a:ext>
            </a:extLst>
          </p:cNvPr>
          <p:cNvSpPr/>
          <p:nvPr/>
        </p:nvSpPr>
        <p:spPr>
          <a:xfrm>
            <a:off x="515938" y="2157152"/>
            <a:ext cx="5326062" cy="2351348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72000" rtlCol="0" anchor="ctr"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Каждая команда презентует свой проект города: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Показывает чертеж, объясняет, почему их город удобный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эффективный, рассказывает, как они распредели бюджет.</a:t>
            </a:r>
          </a:p>
        </p:txBody>
      </p:sp>
      <p:pic>
        <p:nvPicPr>
          <p:cNvPr id="12" name="Рисунок 11" descr="Изображение выглядит как одежда, в помещении, сте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3844D0-EFE9-DD81-FAF7-D0E4CE16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4657"/>
          <a:stretch>
            <a:fillRect/>
          </a:stretch>
        </p:blipFill>
        <p:spPr>
          <a:xfrm>
            <a:off x="6096001" y="1052513"/>
            <a:ext cx="5616575" cy="4645025"/>
          </a:xfrm>
          <a:custGeom>
            <a:avLst/>
            <a:gdLst>
              <a:gd name="connsiteX0" fmla="*/ 0 w 5616575"/>
              <a:gd name="connsiteY0" fmla="*/ 0 h 4645025"/>
              <a:gd name="connsiteX1" fmla="*/ 4842389 w 5616575"/>
              <a:gd name="connsiteY1" fmla="*/ 0 h 4645025"/>
              <a:gd name="connsiteX2" fmla="*/ 5616575 w 5616575"/>
              <a:gd name="connsiteY2" fmla="*/ 774186 h 4645025"/>
              <a:gd name="connsiteX3" fmla="*/ 5616575 w 5616575"/>
              <a:gd name="connsiteY3" fmla="*/ 4645025 h 4645025"/>
              <a:gd name="connsiteX4" fmla="*/ 774186 w 5616575"/>
              <a:gd name="connsiteY4" fmla="*/ 4645025 h 4645025"/>
              <a:gd name="connsiteX5" fmla="*/ 0 w 5616575"/>
              <a:gd name="connsiteY5" fmla="*/ 3870839 h 46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575" h="4645025">
                <a:moveTo>
                  <a:pt x="0" y="0"/>
                </a:moveTo>
                <a:lnTo>
                  <a:pt x="4842389" y="0"/>
                </a:lnTo>
                <a:lnTo>
                  <a:pt x="5616575" y="774186"/>
                </a:lnTo>
                <a:lnTo>
                  <a:pt x="5616575" y="4645025"/>
                </a:lnTo>
                <a:lnTo>
                  <a:pt x="774186" y="4645025"/>
                </a:lnTo>
                <a:lnTo>
                  <a:pt x="0" y="3870839"/>
                </a:lnTo>
                <a:close/>
              </a:path>
            </a:pathLst>
          </a:cu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65B2DDE9-4DC8-7B64-2DD8-120F284D2AF3}"/>
              </a:ext>
            </a:extLst>
          </p:cNvPr>
          <p:cNvSpPr/>
          <p:nvPr/>
        </p:nvSpPr>
        <p:spPr>
          <a:xfrm>
            <a:off x="6095999" y="1052513"/>
            <a:ext cx="5616575" cy="4645025"/>
          </a:xfrm>
          <a:prstGeom prst="snip2Diag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7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CBCCAE-F195-07C5-6F46-043D031A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1AC952-8B41-0B5D-93C7-9B0753B3955F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07279DF0-2CB6-0EE7-9A69-C688F7D3B88B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FB049088-B496-8DA7-B059-20E9E611CFE8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4763DE34-107D-6456-6076-51A0E341A06E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6ADF2C99-F19B-73FE-3999-980B4FD86C86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6B6FF524-01FA-BCA8-5F50-9BC54E63F73C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EBBE332E-1ADA-4F90-268C-5CEE7E0145D8}"/>
              </a:ext>
            </a:extLst>
          </p:cNvPr>
          <p:cNvSpPr/>
          <p:nvPr/>
        </p:nvSpPr>
        <p:spPr>
          <a:xfrm>
            <a:off x="771435" y="1817427"/>
            <a:ext cx="2372889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⁠Критерии оценки проектов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38BE725-17FC-458E-783A-B0AEE58143F9}"/>
              </a:ext>
            </a:extLst>
          </p:cNvPr>
          <p:cNvGrpSpPr/>
          <p:nvPr/>
        </p:nvGrpSpPr>
        <p:grpSpPr>
          <a:xfrm>
            <a:off x="515938" y="2157152"/>
            <a:ext cx="5326062" cy="607459"/>
            <a:chOff x="515938" y="1881740"/>
            <a:chExt cx="5326062" cy="607459"/>
          </a:xfrm>
        </p:grpSpPr>
        <p:sp>
          <p:nvSpPr>
            <p:cNvPr id="8" name="Прямоугольник: усеченные противолежащие углы 7">
              <a:extLst>
                <a:ext uri="{FF2B5EF4-FFF2-40B4-BE49-F238E27FC236}">
                  <a16:creationId xmlns:a16="http://schemas.microsoft.com/office/drawing/2014/main" id="{DED965E8-F892-3699-8E04-649828486293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Сбалансированность города.  Наличие всех необходимых элементов (жилые дома, дороги, парки, общественные учреждения).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C839187-C85A-2A4B-8C6E-A285AA7ED738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016F003-9CEA-3C33-B0D6-2F14F22B2370}"/>
              </a:ext>
            </a:extLst>
          </p:cNvPr>
          <p:cNvGrpSpPr/>
          <p:nvPr/>
        </p:nvGrpSpPr>
        <p:grpSpPr>
          <a:xfrm>
            <a:off x="515938" y="2813306"/>
            <a:ext cx="5326062" cy="607459"/>
            <a:chOff x="515938" y="1881740"/>
            <a:chExt cx="5326062" cy="607459"/>
          </a:xfrm>
        </p:grpSpPr>
        <p:sp>
          <p:nvSpPr>
            <p:cNvPr id="11" name="Прямоугольник: усеченные противолежащие углы 10">
              <a:extLst>
                <a:ext uri="{FF2B5EF4-FFF2-40B4-BE49-F238E27FC236}">
                  <a16:creationId xmlns:a16="http://schemas.microsoft.com/office/drawing/2014/main" id="{167E7F7E-A17F-9E60-B1BE-A564189F4DF2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Экономическая эффективность.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Рациональное использование бюджета.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736B841-9E7B-9C3A-E188-AC9F38856AC7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04C21CD-E87D-F584-F1C0-D9C50035157E}"/>
              </a:ext>
            </a:extLst>
          </p:cNvPr>
          <p:cNvGrpSpPr/>
          <p:nvPr/>
        </p:nvGrpSpPr>
        <p:grpSpPr>
          <a:xfrm>
            <a:off x="515938" y="3469460"/>
            <a:ext cx="5326062" cy="607459"/>
            <a:chOff x="515938" y="1881740"/>
            <a:chExt cx="5326062" cy="607459"/>
          </a:xfrm>
        </p:grpSpPr>
        <p:sp>
          <p:nvSpPr>
            <p:cNvPr id="14" name="Прямоугольник: усеченные противолежащие углы 13">
              <a:extLst>
                <a:ext uri="{FF2B5EF4-FFF2-40B4-BE49-F238E27FC236}">
                  <a16:creationId xmlns:a16="http://schemas.microsoft.com/office/drawing/2014/main" id="{11C99F6B-4082-5B5C-92F3-622AE9BD7D65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Креативность и оригинальность. Уникальные идеи и решения в проекте.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62D6C7E-1F69-A9E6-8D22-809734EA2570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3AA33FF-1324-7B51-8113-2118B29448A5}"/>
              </a:ext>
            </a:extLst>
          </p:cNvPr>
          <p:cNvGrpSpPr/>
          <p:nvPr/>
        </p:nvGrpSpPr>
        <p:grpSpPr>
          <a:xfrm>
            <a:off x="515938" y="4125614"/>
            <a:ext cx="5326062" cy="607459"/>
            <a:chOff x="515938" y="1881740"/>
            <a:chExt cx="5326062" cy="607459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AB520BB3-3884-CD4C-1590-40FFEC4787E0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Презентация. Четкость и убедительность представления проекта.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BC1839D-DB4C-2126-E6D7-0C157F5A9F97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75914111-3F55-73AA-AFF4-75B4D5899F5B}"/>
              </a:ext>
            </a:extLst>
          </p:cNvPr>
          <p:cNvSpPr/>
          <p:nvPr/>
        </p:nvSpPr>
        <p:spPr>
          <a:xfrm>
            <a:off x="6640144" y="1817427"/>
            <a:ext cx="193366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Голосование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7D2C31F2-43E9-D28F-8CD4-AAB0619388D2}"/>
              </a:ext>
            </a:extLst>
          </p:cNvPr>
          <p:cNvSpPr/>
          <p:nvPr/>
        </p:nvSpPr>
        <p:spPr>
          <a:xfrm>
            <a:off x="6384647" y="2157151"/>
            <a:ext cx="5326062" cy="2575921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72000" rtlCol="0" anchor="ctr"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</a:rPr>
              <a:t>После завершения всех презентаций и обсуждений проводится голосование. Каждая команда голосует за проект, который они считают лучшим (кроме своего). Это развивает умение объективно оценивать работы других.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71808A0-5498-E1AE-8E29-9C9CC71F39DC}"/>
              </a:ext>
            </a:extLst>
          </p:cNvPr>
          <p:cNvCxnSpPr/>
          <p:nvPr/>
        </p:nvCxnSpPr>
        <p:spPr>
          <a:xfrm>
            <a:off x="5988050" y="3429000"/>
            <a:ext cx="215900" cy="0"/>
          </a:xfrm>
          <a:prstGeom prst="straightConnector1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366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5D1C6-FF8F-C5F3-9ED1-430A4B73D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70BF91-5E31-A02C-B1D7-13170E0BA3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C06E2D-EBE9-A92C-C1E6-2115D8810E3F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06566392-F1F6-05A7-43FF-4CD9E1D015F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C9D6D7CF-EAEF-A553-7A45-021690F2F4CD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E00581A3-EA80-C9F2-AE7A-9C5D91AE86FA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42C5B9A3-3200-190E-A9AE-EC5EEE80431F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F405A9EE-CA62-E640-0236-4C5DB4AF457A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23C7007-494E-65E7-5E42-C037B734A685}"/>
              </a:ext>
            </a:extLst>
          </p:cNvPr>
          <p:cNvSpPr/>
          <p:nvPr/>
        </p:nvSpPr>
        <p:spPr>
          <a:xfrm>
            <a:off x="1270514" y="2133599"/>
            <a:ext cx="9650972" cy="2365829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После голосования учитель объявляет результаты и определяет победителя. Победителем становится команда, набравшая наибольшее количество голосов. Важно отметить не только победителя,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 и сильные стороны всех проектов, чтобы каждый участник почувствовал свою значимость. Победители могут получить символические призы (например, грамоты, медали или дополнительные баллы в учебной деятельности).</a:t>
            </a:r>
          </a:p>
        </p:txBody>
      </p:sp>
      <p:sp>
        <p:nvSpPr>
          <p:cNvPr id="3" name="Трапеция 2">
            <a:extLst>
              <a:ext uri="{FF2B5EF4-FFF2-40B4-BE49-F238E27FC236}">
                <a16:creationId xmlns:a16="http://schemas.microsoft.com/office/drawing/2014/main" id="{582770AB-F178-6B5A-50D3-E00B2DA15C9F}"/>
              </a:ext>
            </a:extLst>
          </p:cNvPr>
          <p:cNvSpPr/>
          <p:nvPr/>
        </p:nvSpPr>
        <p:spPr>
          <a:xfrm>
            <a:off x="1526010" y="1781174"/>
            <a:ext cx="3871490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Подведение итогов и награждение победителя</a:t>
            </a:r>
          </a:p>
        </p:txBody>
      </p:sp>
    </p:spTree>
    <p:extLst>
      <p:ext uri="{BB962C8B-B14F-4D97-AF65-F5344CB8AC3E}">
        <p14:creationId xmlns:p14="http://schemas.microsoft.com/office/powerpoint/2010/main" val="48323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CCE08-8D63-6534-9B13-027E8CF2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423D6B5-5E24-F5A8-5FDE-26840B91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25F34B-3D6C-9C7F-A8D0-A5238860822B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1B0D6975-49C8-3500-BB15-FBDD2EC6BF8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9CC8D007-3C23-D17C-A745-CB36274B50D4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31A23A8F-0352-5F78-4341-E51178CBCBC6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9952F763-CE54-3E64-6316-43476BB39992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3FE980A6-ACA1-5C94-8BEB-C68FFF12EC30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71B39D5E-CB2A-AF21-BA75-EB7B5C9CCC20}"/>
              </a:ext>
            </a:extLst>
          </p:cNvPr>
          <p:cNvGrpSpPr/>
          <p:nvPr/>
        </p:nvGrpSpPr>
        <p:grpSpPr>
          <a:xfrm>
            <a:off x="1270514" y="701902"/>
            <a:ext cx="9650972" cy="1743755"/>
            <a:chOff x="1270514" y="701902"/>
            <a:chExt cx="9650972" cy="1743755"/>
          </a:xfrm>
        </p:grpSpPr>
        <p:sp>
          <p:nvSpPr>
            <p:cNvPr id="7" name="Прямоугольник: усеченные противолежащие углы 6">
              <a:extLst>
                <a:ext uri="{FF2B5EF4-FFF2-40B4-BE49-F238E27FC236}">
                  <a16:creationId xmlns:a16="http://schemas.microsoft.com/office/drawing/2014/main" id="{CA0E2490-5F95-39ED-3F3D-DB22E2FB5C78}"/>
                </a:ext>
              </a:extLst>
            </p:cNvPr>
            <p:cNvSpPr/>
            <p:nvPr/>
          </p:nvSpPr>
          <p:spPr>
            <a:xfrm>
              <a:off x="1270514" y="1053415"/>
              <a:ext cx="9650972" cy="1392242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Трапеция 7">
              <a:extLst>
                <a:ext uri="{FF2B5EF4-FFF2-40B4-BE49-F238E27FC236}">
                  <a16:creationId xmlns:a16="http://schemas.microsoft.com/office/drawing/2014/main" id="{790702D1-C2D5-D452-5F70-38BAC19F7852}"/>
                </a:ext>
              </a:extLst>
            </p:cNvPr>
            <p:cNvSpPr/>
            <p:nvPr/>
          </p:nvSpPr>
          <p:spPr>
            <a:xfrm>
              <a:off x="1526011" y="701902"/>
              <a:ext cx="2611664" cy="352425"/>
            </a:xfrm>
            <a:prstGeom prst="trapezoid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99441">
                    <a:srgbClr val="00C5FF">
                      <a:alpha val="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B0F0"/>
                  </a:solidFill>
                </a:rPr>
                <a:t>Образовательные результаты</a:t>
              </a:r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BFD944BE-FF78-657E-0A8A-25738701FDA7}"/>
                </a:ext>
              </a:extLst>
            </p:cNvPr>
            <p:cNvGrpSpPr/>
            <p:nvPr/>
          </p:nvGrpSpPr>
          <p:grpSpPr>
            <a:xfrm>
              <a:off x="1526011" y="1244387"/>
              <a:ext cx="9139978" cy="382025"/>
              <a:chOff x="1526011" y="3693469"/>
              <a:chExt cx="9139978" cy="382025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457BC548-CF74-8AC3-0D37-88B68417A32A}"/>
                  </a:ext>
                </a:extLst>
              </p:cNvPr>
              <p:cNvGrpSpPr/>
              <p:nvPr/>
            </p:nvGrpSpPr>
            <p:grpSpPr>
              <a:xfrm>
                <a:off x="1526011" y="3693469"/>
                <a:ext cx="309243" cy="351510"/>
                <a:chOff x="1600200" y="2516981"/>
                <a:chExt cx="344258" cy="391311"/>
              </a:xfrm>
            </p:grpSpPr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31ED5243-D867-25AB-A65C-E4F3EE54EA38}"/>
                    </a:ext>
                  </a:extLst>
                </p:cNvPr>
                <p:cNvSpPr/>
                <p:nvPr/>
              </p:nvSpPr>
              <p:spPr>
                <a:xfrm>
                  <a:off x="1600200" y="2590792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" name="Рисунок 10">
                  <a:extLst>
                    <a:ext uri="{FF2B5EF4-FFF2-40B4-BE49-F238E27FC236}">
                      <a16:creationId xmlns:a16="http://schemas.microsoft.com/office/drawing/2014/main" id="{0B012EBE-17A9-ACC4-6177-88B9A4BD0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E34885-C9B8-0B05-FCCE-FC7D01C52BB0}"/>
                  </a:ext>
                </a:extLst>
              </p:cNvPr>
              <p:cNvSpPr txBox="1"/>
              <p:nvPr/>
            </p:nvSpPr>
            <p:spPr>
              <a:xfrm>
                <a:off x="1929597" y="3755470"/>
                <a:ext cx="8736392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Учащиеся углубили свои математические знания и научились применять их на практике. </a:t>
                </a: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BAAFA903-11EC-7537-5B76-776FF2C1DC88}"/>
                </a:ext>
              </a:extLst>
            </p:cNvPr>
            <p:cNvGrpSpPr/>
            <p:nvPr/>
          </p:nvGrpSpPr>
          <p:grpSpPr>
            <a:xfrm>
              <a:off x="1526011" y="1721199"/>
              <a:ext cx="6499586" cy="541623"/>
              <a:chOff x="1526011" y="3664886"/>
              <a:chExt cx="6499586" cy="541623"/>
            </a:xfrm>
          </p:grpSpPr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A78BC018-9603-69E1-53D4-81410E5B5E02}"/>
                  </a:ext>
                </a:extLst>
              </p:cNvPr>
              <p:cNvGrpSpPr/>
              <p:nvPr/>
            </p:nvGrpSpPr>
            <p:grpSpPr>
              <a:xfrm>
                <a:off x="1526011" y="3693470"/>
                <a:ext cx="309243" cy="351512"/>
                <a:chOff x="1600200" y="2516981"/>
                <a:chExt cx="344258" cy="391313"/>
              </a:xfrm>
            </p:grpSpPr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id="{6CC4A56D-58C7-20D3-16AE-2929DA4A615F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2" name="Рисунок 41">
                  <a:extLst>
                    <a:ext uri="{FF2B5EF4-FFF2-40B4-BE49-F238E27FC236}">
                      <a16:creationId xmlns:a16="http://schemas.microsoft.com/office/drawing/2014/main" id="{60EEE65A-BAB4-5218-FA7A-EB8ACC85B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CD894B-0556-512E-E751-75D59E2D415D}"/>
                  </a:ext>
                </a:extLst>
              </p:cNvPr>
              <p:cNvSpPr txBox="1"/>
              <p:nvPr/>
            </p:nvSpPr>
            <p:spPr>
              <a:xfrm>
                <a:off x="1929597" y="3664886"/>
                <a:ext cx="6096000" cy="541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Развиты навыки стратегического планирования, финансовой грамотности и предпринимательского мышления. </a:t>
                </a:r>
              </a:p>
            </p:txBody>
          </p:sp>
        </p:grp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1BC6D0D0-D42E-C596-A5AC-61B9D97C69E8}"/>
              </a:ext>
            </a:extLst>
          </p:cNvPr>
          <p:cNvGrpSpPr/>
          <p:nvPr/>
        </p:nvGrpSpPr>
        <p:grpSpPr>
          <a:xfrm>
            <a:off x="1270514" y="2744134"/>
            <a:ext cx="9650972" cy="1628954"/>
            <a:chOff x="1270514" y="2771554"/>
            <a:chExt cx="9650972" cy="1628954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212F0AB9-DB79-1470-A92D-876F2F8C3531}"/>
                </a:ext>
              </a:extLst>
            </p:cNvPr>
            <p:cNvSpPr/>
            <p:nvPr/>
          </p:nvSpPr>
          <p:spPr>
            <a:xfrm>
              <a:off x="1270514" y="3123068"/>
              <a:ext cx="9650972" cy="1277440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Трапеция 17">
              <a:extLst>
                <a:ext uri="{FF2B5EF4-FFF2-40B4-BE49-F238E27FC236}">
                  <a16:creationId xmlns:a16="http://schemas.microsoft.com/office/drawing/2014/main" id="{7C452E6E-4418-53F3-F50B-5A4E8962B6AE}"/>
                </a:ext>
              </a:extLst>
            </p:cNvPr>
            <p:cNvSpPr/>
            <p:nvPr/>
          </p:nvSpPr>
          <p:spPr>
            <a:xfrm>
              <a:off x="1526011" y="2771554"/>
              <a:ext cx="2611664" cy="352425"/>
            </a:xfrm>
            <a:prstGeom prst="trapezoid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99441">
                    <a:srgbClr val="00C5FF">
                      <a:alpha val="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B0F0"/>
                  </a:solidFill>
                </a:rPr>
                <a:t>Личностные результаты</a:t>
              </a: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D951264C-EB87-FB3C-FF4D-3AE3D33BD1FB}"/>
                </a:ext>
              </a:extLst>
            </p:cNvPr>
            <p:cNvGrpSpPr/>
            <p:nvPr/>
          </p:nvGrpSpPr>
          <p:grpSpPr>
            <a:xfrm>
              <a:off x="1526011" y="3314040"/>
              <a:ext cx="9139978" cy="373990"/>
              <a:chOff x="1526011" y="3693470"/>
              <a:chExt cx="9139978" cy="373990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8724C989-7FA4-7BE6-6C3B-9BD17C6ACD2D}"/>
                  </a:ext>
                </a:extLst>
              </p:cNvPr>
              <p:cNvGrpSpPr/>
              <p:nvPr/>
            </p:nvGrpSpPr>
            <p:grpSpPr>
              <a:xfrm>
                <a:off x="1526011" y="3693470"/>
                <a:ext cx="309243" cy="351512"/>
                <a:chOff x="1600200" y="2516981"/>
                <a:chExt cx="344258" cy="391313"/>
              </a:xfrm>
            </p:grpSpPr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7C53092B-D637-0D17-E266-62B0C9392DD3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3" name="Рисунок 22">
                  <a:extLst>
                    <a:ext uri="{FF2B5EF4-FFF2-40B4-BE49-F238E27FC236}">
                      <a16:creationId xmlns:a16="http://schemas.microsoft.com/office/drawing/2014/main" id="{2D025D7A-07F3-E563-A759-9B4846830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1C7F12-CF24-FC16-D20C-FB0081AD9302}"/>
                  </a:ext>
                </a:extLst>
              </p:cNvPr>
              <p:cNvSpPr txBox="1"/>
              <p:nvPr/>
            </p:nvSpPr>
            <p:spPr>
              <a:xfrm>
                <a:off x="1929597" y="3747436"/>
                <a:ext cx="8736392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Участники улучшили навыки командной работы, коммуникации и публичных выступлений. 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17C4F8F-121E-6AAD-2DB7-0F23FBBA32CE}"/>
                </a:ext>
              </a:extLst>
            </p:cNvPr>
            <p:cNvGrpSpPr/>
            <p:nvPr/>
          </p:nvGrpSpPr>
          <p:grpSpPr>
            <a:xfrm>
              <a:off x="1526011" y="3780686"/>
              <a:ext cx="6499586" cy="367640"/>
              <a:chOff x="1526011" y="3693470"/>
              <a:chExt cx="6499586" cy="367640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1C8D8E17-2AA4-D8C3-AF15-1F63B51E3CCF}"/>
                  </a:ext>
                </a:extLst>
              </p:cNvPr>
              <p:cNvGrpSpPr/>
              <p:nvPr/>
            </p:nvGrpSpPr>
            <p:grpSpPr>
              <a:xfrm>
                <a:off x="1526011" y="3693470"/>
                <a:ext cx="309243" cy="351512"/>
                <a:chOff x="1600200" y="2516981"/>
                <a:chExt cx="344258" cy="391313"/>
              </a:xfrm>
            </p:grpSpPr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8526D734-0DCA-B68F-E8DF-6A4B48E987A5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17BA32BB-D509-D78A-35FD-24AE5AD84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3682ED-001D-14C3-5A7C-EFEF64F31E54}"/>
                  </a:ext>
                </a:extLst>
              </p:cNvPr>
              <p:cNvSpPr txBox="1"/>
              <p:nvPr/>
            </p:nvSpPr>
            <p:spPr>
              <a:xfrm>
                <a:off x="1929597" y="3741086"/>
                <a:ext cx="6096000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Развито креативное и критическое мышление. </a:t>
                </a:r>
              </a:p>
            </p:txBody>
          </p:sp>
        </p:grp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D5698346-EA31-ACBA-E5EE-7F8214EAE930}"/>
              </a:ext>
            </a:extLst>
          </p:cNvPr>
          <p:cNvGrpSpPr/>
          <p:nvPr/>
        </p:nvGrpSpPr>
        <p:grpSpPr>
          <a:xfrm>
            <a:off x="1270514" y="4671566"/>
            <a:ext cx="9650972" cy="1784943"/>
            <a:chOff x="1270514" y="4671566"/>
            <a:chExt cx="9650972" cy="1784943"/>
          </a:xfrm>
        </p:grpSpPr>
        <p:sp>
          <p:nvSpPr>
            <p:cNvPr id="59" name="Прямоугольник: усеченные противолежащие углы 58">
              <a:extLst>
                <a:ext uri="{FF2B5EF4-FFF2-40B4-BE49-F238E27FC236}">
                  <a16:creationId xmlns:a16="http://schemas.microsoft.com/office/drawing/2014/main" id="{5DE5FA9E-F89B-ECF9-22B7-1F7057B2FBA3}"/>
                </a:ext>
              </a:extLst>
            </p:cNvPr>
            <p:cNvSpPr/>
            <p:nvPr/>
          </p:nvSpPr>
          <p:spPr>
            <a:xfrm>
              <a:off x="1270514" y="5023079"/>
              <a:ext cx="9650972" cy="1433430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5" name="Трапеция 64">
              <a:extLst>
                <a:ext uri="{FF2B5EF4-FFF2-40B4-BE49-F238E27FC236}">
                  <a16:creationId xmlns:a16="http://schemas.microsoft.com/office/drawing/2014/main" id="{B0E57DD0-915C-2F05-E4ED-D52DAB658660}"/>
                </a:ext>
              </a:extLst>
            </p:cNvPr>
            <p:cNvSpPr/>
            <p:nvPr/>
          </p:nvSpPr>
          <p:spPr>
            <a:xfrm>
              <a:off x="1526011" y="4671566"/>
              <a:ext cx="2611664" cy="352425"/>
            </a:xfrm>
            <a:prstGeom prst="trapezoid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99441">
                    <a:srgbClr val="00C5FF">
                      <a:alpha val="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B0F0"/>
                  </a:solidFill>
                </a:rPr>
                <a:t>Практические результаты</a:t>
              </a:r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70C1501E-F966-6643-19B3-AAEA172E2276}"/>
                </a:ext>
              </a:extLst>
            </p:cNvPr>
            <p:cNvGrpSpPr/>
            <p:nvPr/>
          </p:nvGrpSpPr>
          <p:grpSpPr>
            <a:xfrm>
              <a:off x="1526011" y="5166418"/>
              <a:ext cx="9139978" cy="541623"/>
              <a:chOff x="1526011" y="3645836"/>
              <a:chExt cx="9139978" cy="541623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4479617D-E045-924C-43E3-EB7D424E34DD}"/>
                  </a:ext>
                </a:extLst>
              </p:cNvPr>
              <p:cNvGrpSpPr/>
              <p:nvPr/>
            </p:nvGrpSpPr>
            <p:grpSpPr>
              <a:xfrm>
                <a:off x="1526011" y="3693470"/>
                <a:ext cx="309243" cy="351512"/>
                <a:chOff x="1600200" y="2516981"/>
                <a:chExt cx="344258" cy="391313"/>
              </a:xfrm>
            </p:grpSpPr>
            <p:sp>
              <p:nvSpPr>
                <p:cNvPr id="69" name="Прямоугольник 68">
                  <a:extLst>
                    <a:ext uri="{FF2B5EF4-FFF2-40B4-BE49-F238E27FC236}">
                      <a16:creationId xmlns:a16="http://schemas.microsoft.com/office/drawing/2014/main" id="{893860B6-3A99-14B9-25DA-169507E06EDF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id="{DB35B938-405D-97C2-A910-50D5CF75E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6693C03-5E41-0444-1F3E-A4F21DD2BDC2}"/>
                  </a:ext>
                </a:extLst>
              </p:cNvPr>
              <p:cNvSpPr txBox="1"/>
              <p:nvPr/>
            </p:nvSpPr>
            <p:spPr>
              <a:xfrm>
                <a:off x="1929597" y="3645836"/>
                <a:ext cx="8736392" cy="541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Созданы макеты городов, которые демонстрируют умение учащихся планировать</a:t>
                </a:r>
                <a:b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</a:b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и распределять ресурсы.</a:t>
                </a: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027C6AFD-0EE3-148A-EB8E-F660DBA923FB}"/>
                </a:ext>
              </a:extLst>
            </p:cNvPr>
            <p:cNvGrpSpPr/>
            <p:nvPr/>
          </p:nvGrpSpPr>
          <p:grpSpPr>
            <a:xfrm>
              <a:off x="1526011" y="5825959"/>
              <a:ext cx="6499586" cy="373990"/>
              <a:chOff x="1526011" y="3693470"/>
              <a:chExt cx="6499586" cy="373990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BF00EFCD-9EAA-666A-F4B1-F5823D1C531A}"/>
                  </a:ext>
                </a:extLst>
              </p:cNvPr>
              <p:cNvGrpSpPr/>
              <p:nvPr/>
            </p:nvGrpSpPr>
            <p:grpSpPr>
              <a:xfrm>
                <a:off x="1526011" y="3693470"/>
                <a:ext cx="309243" cy="351512"/>
                <a:chOff x="1600200" y="2516981"/>
                <a:chExt cx="344258" cy="391313"/>
              </a:xfrm>
            </p:grpSpPr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4AB80109-8644-5643-0523-CFB6A54D745C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6" name="Рисунок 75">
                  <a:extLst>
                    <a:ext uri="{FF2B5EF4-FFF2-40B4-BE49-F238E27FC236}">
                      <a16:creationId xmlns:a16="http://schemas.microsoft.com/office/drawing/2014/main" id="{3A7DC986-3EB3-C900-4B82-27D7A3505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BE6AAD7-26A1-B831-5735-17E6D79342C5}"/>
                  </a:ext>
                </a:extLst>
              </p:cNvPr>
              <p:cNvSpPr txBox="1"/>
              <p:nvPr/>
            </p:nvSpPr>
            <p:spPr>
              <a:xfrm>
                <a:off x="1929597" y="3747436"/>
                <a:ext cx="6096000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krobat"/>
                    <a:ea typeface="+mn-ea"/>
                    <a:cs typeface="+mn-cs"/>
                  </a:rPr>
                  <a:t>Развито креативное и критическое мышление.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84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4A7CB-BB92-A52E-D56A-9E41D526E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9390D97-6BB9-95E2-219A-468F9E03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31ACFE-4F7F-FD37-BE1E-38EED1FC474B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7A841570-1924-5050-D787-E156DBFC6024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8CA98EE1-B303-94EC-5A63-E4A435C96D78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906AFF16-E99B-8C0A-51DE-9262704F0EAA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64E21906-DD83-10FA-ECC5-664892FE706A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AA0D539D-9FCC-315B-E510-9A5BD5F96525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72" name="Прямоугольник: усеченные противолежащие углы 71">
            <a:extLst>
              <a:ext uri="{FF2B5EF4-FFF2-40B4-BE49-F238E27FC236}">
                <a16:creationId xmlns:a16="http://schemas.microsoft.com/office/drawing/2014/main" id="{C6560A48-2F97-5AEE-0074-6E269057DF13}"/>
              </a:ext>
            </a:extLst>
          </p:cNvPr>
          <p:cNvSpPr/>
          <p:nvPr/>
        </p:nvSpPr>
        <p:spPr>
          <a:xfrm>
            <a:off x="1270514" y="2133599"/>
            <a:ext cx="9650972" cy="2365829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Создание игрового образовательного проекта, который позволяет учащимся применять математические знания на практике, развивать предпринимательское мышление и навыки командной работы через проектирование и строительство виртуального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1685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54900-B518-CB59-749B-7C074C42A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F13FD2D-5450-C23F-6598-966C800A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3744E4-54C9-A758-0AB4-3F75F440C7F0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FE4B9F02-D33A-D990-553A-0184348F072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C5B32F19-AA48-0E03-698D-15DA495B1CB0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7048F146-3EE8-EAAC-E103-5D717769157C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3AC1969C-2732-5225-5EEA-A57F7BD1E23B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2FC63248-9B09-68BE-85A8-4C93FB508CE4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72" name="Прямоугольник: усеченные противолежащие углы 71">
            <a:extLst>
              <a:ext uri="{FF2B5EF4-FFF2-40B4-BE49-F238E27FC236}">
                <a16:creationId xmlns:a16="http://schemas.microsoft.com/office/drawing/2014/main" id="{29803981-45CF-5591-511C-3D5C7F18B429}"/>
              </a:ext>
            </a:extLst>
          </p:cNvPr>
          <p:cNvSpPr/>
          <p:nvPr/>
        </p:nvSpPr>
        <p:spPr>
          <a:xfrm>
            <a:off x="1270514" y="2314115"/>
            <a:ext cx="9650972" cy="870858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Ученики предпринимательских классов, интересующиеся математикой, экономикой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проектной деятельностью.  </a:t>
            </a: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2F29B0F7-F18D-E8AD-2485-145D1C03709B}"/>
              </a:ext>
            </a:extLst>
          </p:cNvPr>
          <p:cNvSpPr/>
          <p:nvPr/>
        </p:nvSpPr>
        <p:spPr>
          <a:xfrm>
            <a:off x="1270514" y="3429000"/>
            <a:ext cx="9650972" cy="870858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Педагоги, заинтересованные в использовании игровых и проектных методов обучения.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76E6F4-DDD7-74B8-A8C0-1F117D4E6F17}"/>
              </a:ext>
            </a:extLst>
          </p:cNvPr>
          <p:cNvSpPr/>
          <p:nvPr/>
        </p:nvSpPr>
        <p:spPr>
          <a:xfrm>
            <a:off x="1600200" y="3705679"/>
            <a:ext cx="317500" cy="317500"/>
          </a:xfrm>
          <a:prstGeom prst="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04D277-C8B2-8A4A-4FD8-9F04CAE2511C}"/>
              </a:ext>
            </a:extLst>
          </p:cNvPr>
          <p:cNvGrpSpPr/>
          <p:nvPr/>
        </p:nvGrpSpPr>
        <p:grpSpPr>
          <a:xfrm>
            <a:off x="1600200" y="2516981"/>
            <a:ext cx="344258" cy="391313"/>
            <a:chOff x="1600200" y="2516981"/>
            <a:chExt cx="344258" cy="39131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AE9A7BE-C32D-771E-461D-8290CA73CE47}"/>
                </a:ext>
              </a:extLst>
            </p:cNvPr>
            <p:cNvSpPr/>
            <p:nvPr/>
          </p:nvSpPr>
          <p:spPr>
            <a:xfrm>
              <a:off x="1600200" y="2590794"/>
              <a:ext cx="317500" cy="31750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D780C81-EB24-352E-6C83-86D8CAF8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00200" y="2516981"/>
              <a:ext cx="344258" cy="344258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3AEC9-9E14-01DC-BE15-DCBBD1ABB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200" y="3641488"/>
            <a:ext cx="344258" cy="3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011DC-3514-0DEB-C96C-30F9A892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4D7102-003D-FC34-7634-113F0D2F9D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1404DE-4D43-8B9E-F3F3-34FFD1718F0E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2ED0E88E-6B54-94E4-EE0F-7C5D9335B289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5FBF20B0-94B6-AA5E-9E17-F00A3E38CF66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06A2D14E-AC95-0598-84B7-39163B831E31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2F25F003-18A6-08CD-6519-EE141F97F335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902841CD-B9B6-5C9C-951D-7F4AE75F355B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79234E1-539B-2506-B194-BFFD09DA9542}"/>
              </a:ext>
            </a:extLst>
          </p:cNvPr>
          <p:cNvSpPr/>
          <p:nvPr/>
        </p:nvSpPr>
        <p:spPr>
          <a:xfrm>
            <a:off x="1270514" y="2133599"/>
            <a:ext cx="9650972" cy="2365829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Проект «Город будущего» — это образовательная игра, в которой учащиеся выступают в роли архитекторов, экономистов и строителей. </a:t>
            </a:r>
          </a:p>
        </p:txBody>
      </p:sp>
    </p:spTree>
    <p:extLst>
      <p:ext uri="{BB962C8B-B14F-4D97-AF65-F5344CB8AC3E}">
        <p14:creationId xmlns:p14="http://schemas.microsoft.com/office/powerpoint/2010/main" val="409325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409BF-7E85-B59F-17B8-4EE5E189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5A1400D-BE95-7549-FD84-6C020DE6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778027-5AAB-5EA1-7D38-A54E215FEB9A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1CE753EC-CDE4-D768-2CC4-BC6B3278DB6F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6154DFC9-C21A-49C5-C19D-6C6FC2D489B2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F57B28C2-26B2-1202-0E32-4881DD17FAFA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EDFB0615-8DF5-94D6-EBDE-E1FFD6DA0CD5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777CD639-2BD9-5AE1-7E2C-961CBB188869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825AE0FB-97BE-866A-0EF7-AC15CF809741}"/>
              </a:ext>
            </a:extLst>
          </p:cNvPr>
          <p:cNvSpPr/>
          <p:nvPr/>
        </p:nvSpPr>
        <p:spPr>
          <a:xfrm>
            <a:off x="1270514" y="1665523"/>
            <a:ext cx="9650972" cy="1295401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Основная цель проекта — создать условия для применения математических знаний в реальных ситуациях,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моделируя процессы, с которыми учащиеся могут столкнуться в будущем. 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B0BCD7E5-1129-CABA-9B52-82F1C5093D9E}"/>
              </a:ext>
            </a:extLst>
          </p:cNvPr>
          <p:cNvSpPr/>
          <p:nvPr/>
        </p:nvSpPr>
        <p:spPr>
          <a:xfrm>
            <a:off x="1526011" y="1314011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Цель проекта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33D1D4E4-CACD-FB79-A993-582F496563CE}"/>
              </a:ext>
            </a:extLst>
          </p:cNvPr>
          <p:cNvSpPr/>
          <p:nvPr/>
        </p:nvSpPr>
        <p:spPr>
          <a:xfrm>
            <a:off x="1270514" y="3502496"/>
            <a:ext cx="9650972" cy="2195042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8BDBE486-E326-CF0A-4393-69247490751D}"/>
              </a:ext>
            </a:extLst>
          </p:cNvPr>
          <p:cNvSpPr/>
          <p:nvPr/>
        </p:nvSpPr>
        <p:spPr>
          <a:xfrm>
            <a:off x="1526011" y="3150984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Задачи проекта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781DF62-F17A-E4D4-F81F-B7F399A8EF16}"/>
              </a:ext>
            </a:extLst>
          </p:cNvPr>
          <p:cNvGrpSpPr/>
          <p:nvPr/>
        </p:nvGrpSpPr>
        <p:grpSpPr>
          <a:xfrm>
            <a:off x="1526011" y="3693470"/>
            <a:ext cx="6499586" cy="373990"/>
            <a:chOff x="1526011" y="3693470"/>
            <a:chExt cx="6499586" cy="37399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4F0DCE4-3D0F-B61C-5462-4D4EFDDA1B37}"/>
                </a:ext>
              </a:extLst>
            </p:cNvPr>
            <p:cNvGrpSpPr/>
            <p:nvPr/>
          </p:nvGrpSpPr>
          <p:grpSpPr>
            <a:xfrm>
              <a:off x="1526011" y="3693470"/>
              <a:ext cx="309243" cy="351512"/>
              <a:chOff x="1600200" y="2516981"/>
              <a:chExt cx="344258" cy="391313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19BBA51-8F8F-330B-F231-FD1720CE8690}"/>
                  </a:ext>
                </a:extLst>
              </p:cNvPr>
              <p:cNvSpPr/>
              <p:nvPr/>
            </p:nvSpPr>
            <p:spPr>
              <a:xfrm>
                <a:off x="1600200" y="2590794"/>
                <a:ext cx="317500" cy="317500"/>
              </a:xfrm>
              <a:prstGeom prst="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943518C-42F1-7E08-7B68-57FCE7B0F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0200" y="2516981"/>
                <a:ext cx="344258" cy="34425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937AB0-9DDC-BBA1-5DB4-915C98AA962D}"/>
                </a:ext>
              </a:extLst>
            </p:cNvPr>
            <p:cNvSpPr txBox="1"/>
            <p:nvPr/>
          </p:nvSpPr>
          <p:spPr>
            <a:xfrm>
              <a:off x="1929597" y="3747436"/>
              <a:ext cx="6096000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+mn-cs"/>
                </a:rPr>
                <a:t>Применение математики на практике.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0C70F1-C987-BFFB-B672-FFD5A6E55A82}"/>
              </a:ext>
            </a:extLst>
          </p:cNvPr>
          <p:cNvGrpSpPr/>
          <p:nvPr/>
        </p:nvGrpSpPr>
        <p:grpSpPr>
          <a:xfrm>
            <a:off x="1526011" y="4142574"/>
            <a:ext cx="6499586" cy="373990"/>
            <a:chOff x="1526011" y="3693470"/>
            <a:chExt cx="6499586" cy="373990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64F8A8BA-CC87-B0B8-4696-A6E280C0B7B2}"/>
                </a:ext>
              </a:extLst>
            </p:cNvPr>
            <p:cNvGrpSpPr/>
            <p:nvPr/>
          </p:nvGrpSpPr>
          <p:grpSpPr>
            <a:xfrm>
              <a:off x="1526011" y="3693470"/>
              <a:ext cx="309243" cy="351512"/>
              <a:chOff x="1600200" y="2516981"/>
              <a:chExt cx="344258" cy="391313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EC2F1A37-3E45-23E5-3F46-461A03BC59D8}"/>
                  </a:ext>
                </a:extLst>
              </p:cNvPr>
              <p:cNvSpPr/>
              <p:nvPr/>
            </p:nvSpPr>
            <p:spPr>
              <a:xfrm>
                <a:off x="1600200" y="2590794"/>
                <a:ext cx="317500" cy="317500"/>
              </a:xfrm>
              <a:prstGeom prst="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57C31548-117F-6EFF-41DF-047A393BB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0200" y="2516981"/>
                <a:ext cx="344258" cy="344258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13857A-4E7F-79D3-C410-ED4DBCFFB2D7}"/>
                </a:ext>
              </a:extLst>
            </p:cNvPr>
            <p:cNvSpPr txBox="1"/>
            <p:nvPr/>
          </p:nvSpPr>
          <p:spPr>
            <a:xfrm>
              <a:off x="1929597" y="3747436"/>
              <a:ext cx="6096000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+mn-cs"/>
                </a:rPr>
                <a:t>Развитие предпринимательского мышления.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8F69C7D-E1F9-6F0D-6CBD-3E947DAB5C2A}"/>
              </a:ext>
            </a:extLst>
          </p:cNvPr>
          <p:cNvGrpSpPr/>
          <p:nvPr/>
        </p:nvGrpSpPr>
        <p:grpSpPr>
          <a:xfrm>
            <a:off x="1526011" y="4591678"/>
            <a:ext cx="6499586" cy="373990"/>
            <a:chOff x="1526011" y="3693470"/>
            <a:chExt cx="6499586" cy="373990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0ED3DA43-3155-EE9A-9318-964BCF622099}"/>
                </a:ext>
              </a:extLst>
            </p:cNvPr>
            <p:cNvGrpSpPr/>
            <p:nvPr/>
          </p:nvGrpSpPr>
          <p:grpSpPr>
            <a:xfrm>
              <a:off x="1526011" y="3693470"/>
              <a:ext cx="309243" cy="351512"/>
              <a:chOff x="1600200" y="2516981"/>
              <a:chExt cx="344258" cy="391313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F34115A5-0BBD-7272-1437-D9978B25C5F7}"/>
                  </a:ext>
                </a:extLst>
              </p:cNvPr>
              <p:cNvSpPr/>
              <p:nvPr/>
            </p:nvSpPr>
            <p:spPr>
              <a:xfrm>
                <a:off x="1600200" y="2590794"/>
                <a:ext cx="317500" cy="317500"/>
              </a:xfrm>
              <a:prstGeom prst="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E185AA6E-ADF7-C904-5A71-CB61DE5DE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0200" y="2516981"/>
                <a:ext cx="344258" cy="344258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7F90C3-B194-1B22-92F0-3859023BC2B1}"/>
                </a:ext>
              </a:extLst>
            </p:cNvPr>
            <p:cNvSpPr txBox="1"/>
            <p:nvPr/>
          </p:nvSpPr>
          <p:spPr>
            <a:xfrm>
              <a:off x="1929597" y="3747436"/>
              <a:ext cx="6096000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+mn-cs"/>
                </a:rPr>
                <a:t>Интеграция междисциплинарных знаний.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8165E33-3928-70B4-E338-60B85A9453E3}"/>
              </a:ext>
            </a:extLst>
          </p:cNvPr>
          <p:cNvGrpSpPr/>
          <p:nvPr/>
        </p:nvGrpSpPr>
        <p:grpSpPr>
          <a:xfrm>
            <a:off x="1526011" y="5040781"/>
            <a:ext cx="6499586" cy="373990"/>
            <a:chOff x="1526011" y="3693470"/>
            <a:chExt cx="6499586" cy="373990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9F04C557-0A65-C8FA-C352-456651E4998D}"/>
                </a:ext>
              </a:extLst>
            </p:cNvPr>
            <p:cNvGrpSpPr/>
            <p:nvPr/>
          </p:nvGrpSpPr>
          <p:grpSpPr>
            <a:xfrm>
              <a:off x="1526011" y="3693470"/>
              <a:ext cx="309243" cy="351512"/>
              <a:chOff x="1600200" y="2516981"/>
              <a:chExt cx="344258" cy="391313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EEC17AE5-E324-0616-88A5-E6341C224F37}"/>
                  </a:ext>
                </a:extLst>
              </p:cNvPr>
              <p:cNvSpPr/>
              <p:nvPr/>
            </p:nvSpPr>
            <p:spPr>
              <a:xfrm>
                <a:off x="1600200" y="2590794"/>
                <a:ext cx="317500" cy="317500"/>
              </a:xfrm>
              <a:prstGeom prst="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23639A9-FAFA-3CCB-B3E8-549FDF429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00200" y="2516981"/>
                <a:ext cx="344258" cy="344258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9FA0F7-3CE2-397C-5EFF-D040B56520FA}"/>
                </a:ext>
              </a:extLst>
            </p:cNvPr>
            <p:cNvSpPr txBox="1"/>
            <p:nvPr/>
          </p:nvSpPr>
          <p:spPr>
            <a:xfrm>
              <a:off x="1929597" y="3747436"/>
              <a:ext cx="6096000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+mn-cs"/>
                </a:rPr>
                <a:t>Развитие коммуникационных навыков.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27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0A28D-87F0-81A8-C4CB-7E2AD7F7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137C1E7-E474-07EC-F4FD-2950EB1BB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79C419-BAD8-67DA-315F-57B11572A81E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709120D0-1DE7-B9A4-42E0-9FE59DFC9BB0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61437A88-F2D3-4D58-7A05-B42D6355204E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51CC29BD-F2A7-23F1-72F9-BBCB518767CC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CCF5C7D5-A138-E7F3-944F-5A522C2CC2DF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27FA9AF7-CE60-DE90-5D8D-93BAFFD450CB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D9CE0F1-3D34-1002-28A7-0E89E558BCEF}"/>
              </a:ext>
            </a:extLst>
          </p:cNvPr>
          <p:cNvGrpSpPr/>
          <p:nvPr/>
        </p:nvGrpSpPr>
        <p:grpSpPr>
          <a:xfrm>
            <a:off x="3683257" y="1400352"/>
            <a:ext cx="4825486" cy="4057296"/>
            <a:chOff x="1270514" y="1784573"/>
            <a:chExt cx="4825486" cy="4057296"/>
          </a:xfrm>
        </p:grpSpPr>
        <p:sp>
          <p:nvSpPr>
            <p:cNvPr id="2" name="Трапеция 1">
              <a:extLst>
                <a:ext uri="{FF2B5EF4-FFF2-40B4-BE49-F238E27FC236}">
                  <a16:creationId xmlns:a16="http://schemas.microsoft.com/office/drawing/2014/main" id="{CAD7A5CA-0FBC-6117-6673-35D98D81A51A}"/>
                </a:ext>
              </a:extLst>
            </p:cNvPr>
            <p:cNvSpPr/>
            <p:nvPr/>
          </p:nvSpPr>
          <p:spPr>
            <a:xfrm>
              <a:off x="1526011" y="1784573"/>
              <a:ext cx="1877589" cy="352425"/>
            </a:xfrm>
            <a:prstGeom prst="trapezoid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99441">
                    <a:srgbClr val="00C5FF">
                      <a:alpha val="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B0F0"/>
                  </a:solidFill>
                </a:rPr>
                <a:t>Актуальность проекта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896BA487-3325-DB9A-2446-34D021E25DC3}"/>
                </a:ext>
              </a:extLst>
            </p:cNvPr>
            <p:cNvGrpSpPr/>
            <p:nvPr/>
          </p:nvGrpSpPr>
          <p:grpSpPr>
            <a:xfrm>
              <a:off x="1270514" y="2136998"/>
              <a:ext cx="4825486" cy="870858"/>
              <a:chOff x="1270514" y="2136998"/>
              <a:chExt cx="4825486" cy="870858"/>
            </a:xfrm>
          </p:grpSpPr>
          <p:sp>
            <p:nvSpPr>
              <p:cNvPr id="7" name="Прямоугольник: усеченные противолежащие углы 6">
                <a:extLst>
                  <a:ext uri="{FF2B5EF4-FFF2-40B4-BE49-F238E27FC236}">
                    <a16:creationId xmlns:a16="http://schemas.microsoft.com/office/drawing/2014/main" id="{F92A2D28-6B8B-9657-D1C5-25B8370FFB97}"/>
                  </a:ext>
                </a:extLst>
              </p:cNvPr>
              <p:cNvSpPr/>
              <p:nvPr/>
            </p:nvSpPr>
            <p:spPr>
              <a:xfrm>
                <a:off x="1270514" y="2136998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Практическая направленность обучения.</a:t>
                </a:r>
              </a:p>
            </p:txBody>
          </p: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1A4A685D-C026-5B9F-7E03-00A5F72A381B}"/>
                  </a:ext>
                </a:extLst>
              </p:cNvPr>
              <p:cNvGrpSpPr/>
              <p:nvPr/>
            </p:nvGrpSpPr>
            <p:grpSpPr>
              <a:xfrm>
                <a:off x="1600200" y="2339864"/>
                <a:ext cx="344258" cy="391313"/>
                <a:chOff x="1600200" y="2516981"/>
                <a:chExt cx="344258" cy="391313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8C99B7C1-4172-8C3B-8514-BDD6C2311E6D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" name="Рисунок 11">
                  <a:extLst>
                    <a:ext uri="{FF2B5EF4-FFF2-40B4-BE49-F238E27FC236}">
                      <a16:creationId xmlns:a16="http://schemas.microsoft.com/office/drawing/2014/main" id="{96D7F963-7AC7-1042-2C24-F86B1AE53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D9A3AE4-7D0B-32D8-DA8B-7FC0A12AEAA4}"/>
                </a:ext>
              </a:extLst>
            </p:cNvPr>
            <p:cNvGrpSpPr/>
            <p:nvPr/>
          </p:nvGrpSpPr>
          <p:grpSpPr>
            <a:xfrm>
              <a:off x="1270514" y="3081669"/>
              <a:ext cx="4825486" cy="870858"/>
              <a:chOff x="1270514" y="3081669"/>
              <a:chExt cx="4825486" cy="870858"/>
            </a:xfrm>
          </p:grpSpPr>
          <p:sp>
            <p:nvSpPr>
              <p:cNvPr id="8" name="Прямоугольник: усеченные противолежащие углы 7">
                <a:extLst>
                  <a:ext uri="{FF2B5EF4-FFF2-40B4-BE49-F238E27FC236}">
                    <a16:creationId xmlns:a16="http://schemas.microsoft.com/office/drawing/2014/main" id="{ED395708-249D-9C2C-D91F-799FE6E93DA5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Развитие предпринимательского мышления.</a:t>
                </a:r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E94DB29C-EBB8-E09C-7417-AC3CE35F0808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1F80F51A-2E33-9C76-1E22-D22071B6707C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C2C7A756-097A-E9C8-B209-69F38D496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51955F2-815F-B515-043D-59632924B7AC}"/>
                </a:ext>
              </a:extLst>
            </p:cNvPr>
            <p:cNvGrpSpPr/>
            <p:nvPr/>
          </p:nvGrpSpPr>
          <p:grpSpPr>
            <a:xfrm>
              <a:off x="1270514" y="4026340"/>
              <a:ext cx="4825486" cy="870858"/>
              <a:chOff x="1270514" y="3081669"/>
              <a:chExt cx="4825486" cy="870858"/>
            </a:xfrm>
          </p:grpSpPr>
          <p:sp>
            <p:nvSpPr>
              <p:cNvPr id="22" name="Прямоугольник: усеченные противолежащие углы 21">
                <a:extLst>
                  <a:ext uri="{FF2B5EF4-FFF2-40B4-BE49-F238E27FC236}">
                    <a16:creationId xmlns:a16="http://schemas.microsoft.com/office/drawing/2014/main" id="{D51989FF-D384-3C73-20D3-2F7D43D553EE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Интеграция знаний из разных областей.</a:t>
                </a:r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E4F27ED4-6E64-55E7-026B-4FFB35E9961C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E7030A3C-F31B-43F5-6B70-C67B220C597E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id="{BEB106C0-720C-E899-FBE1-D9F9A87CF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F5B29BF-4D7E-65B0-F093-4E9757189459}"/>
                </a:ext>
              </a:extLst>
            </p:cNvPr>
            <p:cNvGrpSpPr/>
            <p:nvPr/>
          </p:nvGrpSpPr>
          <p:grpSpPr>
            <a:xfrm>
              <a:off x="1270514" y="4971011"/>
              <a:ext cx="4825486" cy="870858"/>
              <a:chOff x="1270514" y="3081669"/>
              <a:chExt cx="4825486" cy="870858"/>
            </a:xfrm>
          </p:grpSpPr>
          <p:sp>
            <p:nvSpPr>
              <p:cNvPr id="27" name="Прямоугольник: усеченные противолежащие углы 26">
                <a:extLst>
                  <a:ext uri="{FF2B5EF4-FFF2-40B4-BE49-F238E27FC236}">
                    <a16:creationId xmlns:a16="http://schemas.microsoft.com/office/drawing/2014/main" id="{A8AF916F-5DC1-8891-B8B1-86A0FF16E67D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Подготовка к будущим вызовам.</a:t>
                </a: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7759D96E-06F6-4738-D85C-71455B5B4AE1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57A7FB12-A956-4532-A984-F7107D1DE5D5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0E70DAD-BB82-6E5C-E28C-952A22EF33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59966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44C4-6B5C-AB9C-ADEF-0B7478DB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C1C72B7-0E6D-BE6B-BBD5-3ABA3F8A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D0D682-17E3-C5CA-6E40-5597D104651B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D1F49713-79D8-7EF4-0F03-234DC2A4FB5F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13DE5785-5102-8C5B-A17D-D96F7551775E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ADC03C0D-1C23-30DD-6627-FC012E121AB8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EA86D030-4529-515E-DAA1-73A94157FA60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B37DA7B4-AE15-2648-F900-D1713AEBC1A4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76B9A3A-09BC-1F55-E4F0-1E139EEE516F}"/>
              </a:ext>
            </a:extLst>
          </p:cNvPr>
          <p:cNvGrpSpPr/>
          <p:nvPr/>
        </p:nvGrpSpPr>
        <p:grpSpPr>
          <a:xfrm>
            <a:off x="3683257" y="1400352"/>
            <a:ext cx="4825486" cy="4057296"/>
            <a:chOff x="1270514" y="1784573"/>
            <a:chExt cx="4825486" cy="4057296"/>
          </a:xfrm>
        </p:grpSpPr>
        <p:sp>
          <p:nvSpPr>
            <p:cNvPr id="2" name="Трапеция 1">
              <a:extLst>
                <a:ext uri="{FF2B5EF4-FFF2-40B4-BE49-F238E27FC236}">
                  <a16:creationId xmlns:a16="http://schemas.microsoft.com/office/drawing/2014/main" id="{53528503-95F2-A759-1202-7D0385140B1A}"/>
                </a:ext>
              </a:extLst>
            </p:cNvPr>
            <p:cNvSpPr/>
            <p:nvPr/>
          </p:nvSpPr>
          <p:spPr>
            <a:xfrm>
              <a:off x="1526011" y="1784573"/>
              <a:ext cx="1877589" cy="352425"/>
            </a:xfrm>
            <a:prstGeom prst="trapezoid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99441">
                    <a:srgbClr val="00C5FF">
                      <a:alpha val="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B0F0"/>
                  </a:solidFill>
                </a:rPr>
                <a:t>Методика проекта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51B52C6C-3F33-727D-AEAE-033AFAD73AC4}"/>
                </a:ext>
              </a:extLst>
            </p:cNvPr>
            <p:cNvGrpSpPr/>
            <p:nvPr/>
          </p:nvGrpSpPr>
          <p:grpSpPr>
            <a:xfrm>
              <a:off x="1270514" y="2136998"/>
              <a:ext cx="4825486" cy="870858"/>
              <a:chOff x="1270514" y="2136998"/>
              <a:chExt cx="4825486" cy="870858"/>
            </a:xfrm>
          </p:grpSpPr>
          <p:sp>
            <p:nvSpPr>
              <p:cNvPr id="7" name="Прямоугольник: усеченные противолежащие углы 6">
                <a:extLst>
                  <a:ext uri="{FF2B5EF4-FFF2-40B4-BE49-F238E27FC236}">
                    <a16:creationId xmlns:a16="http://schemas.microsoft.com/office/drawing/2014/main" id="{77B8A9B1-96E6-9264-05A0-DFA0C3B72759}"/>
                  </a:ext>
                </a:extLst>
              </p:cNvPr>
              <p:cNvSpPr/>
              <p:nvPr/>
            </p:nvSpPr>
            <p:spPr>
              <a:xfrm>
                <a:off x="1270514" y="2136998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Игровая педагогика.</a:t>
                </a:r>
              </a:p>
            </p:txBody>
          </p: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2E8E0045-4F23-B152-6AB3-392922B9478C}"/>
                  </a:ext>
                </a:extLst>
              </p:cNvPr>
              <p:cNvGrpSpPr/>
              <p:nvPr/>
            </p:nvGrpSpPr>
            <p:grpSpPr>
              <a:xfrm>
                <a:off x="1600200" y="2339864"/>
                <a:ext cx="344258" cy="391313"/>
                <a:chOff x="1600200" y="2516981"/>
                <a:chExt cx="344258" cy="391313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8F2612D5-DE62-350E-3C9D-827749A91758}"/>
                    </a:ext>
                  </a:extLst>
                </p:cNvPr>
                <p:cNvSpPr/>
                <p:nvPr/>
              </p:nvSpPr>
              <p:spPr>
                <a:xfrm>
                  <a:off x="1600200" y="2590794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" name="Рисунок 11">
                  <a:extLst>
                    <a:ext uri="{FF2B5EF4-FFF2-40B4-BE49-F238E27FC236}">
                      <a16:creationId xmlns:a16="http://schemas.microsoft.com/office/drawing/2014/main" id="{E62E44E1-90B7-E04D-B429-E00FC06362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2516981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168BFC9-343E-A8EE-1D3E-0015FD60315E}"/>
                </a:ext>
              </a:extLst>
            </p:cNvPr>
            <p:cNvGrpSpPr/>
            <p:nvPr/>
          </p:nvGrpSpPr>
          <p:grpSpPr>
            <a:xfrm>
              <a:off x="1270514" y="3081669"/>
              <a:ext cx="4825486" cy="870858"/>
              <a:chOff x="1270514" y="3081669"/>
              <a:chExt cx="4825486" cy="870858"/>
            </a:xfrm>
          </p:grpSpPr>
          <p:sp>
            <p:nvSpPr>
              <p:cNvPr id="8" name="Прямоугольник: усеченные противолежащие углы 7">
                <a:extLst>
                  <a:ext uri="{FF2B5EF4-FFF2-40B4-BE49-F238E27FC236}">
                    <a16:creationId xmlns:a16="http://schemas.microsoft.com/office/drawing/2014/main" id="{B920945E-96BC-C94C-3AAB-28785A712B05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Проблемное обучение.</a:t>
                </a:r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A2E878DF-BD4A-7B01-2593-9A5422FF9644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A9691410-3432-0846-6F6E-06744F31B074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3630FE6E-4517-96CC-333E-3F62CF35F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FB9A119B-115B-6C5F-7648-A9FF234EEA7D}"/>
                </a:ext>
              </a:extLst>
            </p:cNvPr>
            <p:cNvGrpSpPr/>
            <p:nvPr/>
          </p:nvGrpSpPr>
          <p:grpSpPr>
            <a:xfrm>
              <a:off x="1270514" y="4026340"/>
              <a:ext cx="4825486" cy="870858"/>
              <a:chOff x="1270514" y="3081669"/>
              <a:chExt cx="4825486" cy="870858"/>
            </a:xfrm>
          </p:grpSpPr>
          <p:sp>
            <p:nvSpPr>
              <p:cNvPr id="22" name="Прямоугольник: усеченные противолежащие углы 21">
                <a:extLst>
                  <a:ext uri="{FF2B5EF4-FFF2-40B4-BE49-F238E27FC236}">
                    <a16:creationId xmlns:a16="http://schemas.microsoft.com/office/drawing/2014/main" id="{BDB04504-2BF4-1451-8E6C-A8D7D28DBA4F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Проектная деятельность.</a:t>
                </a:r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AE78BD41-B9C4-8013-11BF-4A8779B98B89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F724333B-FAA8-B247-8582-7917D722CBE1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id="{EB5DD9F2-00EE-81AB-C43C-7344D08B0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7C40BB7-C03C-A6C4-D5B3-003F9B28D48B}"/>
                </a:ext>
              </a:extLst>
            </p:cNvPr>
            <p:cNvGrpSpPr/>
            <p:nvPr/>
          </p:nvGrpSpPr>
          <p:grpSpPr>
            <a:xfrm>
              <a:off x="1270514" y="4971011"/>
              <a:ext cx="4825486" cy="870858"/>
              <a:chOff x="1270514" y="3081669"/>
              <a:chExt cx="4825486" cy="870858"/>
            </a:xfrm>
          </p:grpSpPr>
          <p:sp>
            <p:nvSpPr>
              <p:cNvPr id="27" name="Прямоугольник: усеченные противолежащие углы 26">
                <a:extLst>
                  <a:ext uri="{FF2B5EF4-FFF2-40B4-BE49-F238E27FC236}">
                    <a16:creationId xmlns:a16="http://schemas.microsoft.com/office/drawing/2014/main" id="{7AEA9179-B89D-21EE-515E-299071CD09F3}"/>
                  </a:ext>
                </a:extLst>
              </p:cNvPr>
              <p:cNvSpPr/>
              <p:nvPr/>
            </p:nvSpPr>
            <p:spPr>
              <a:xfrm>
                <a:off x="1270514" y="3081669"/>
                <a:ext cx="4825486" cy="870858"/>
              </a:xfrm>
              <a:prstGeom prst="snip2DiagRect">
                <a:avLst/>
              </a:prstGeom>
              <a:gradFill>
                <a:gsLst>
                  <a:gs pos="0">
                    <a:srgbClr val="240144"/>
                  </a:gs>
                  <a:gs pos="99441">
                    <a:srgbClr val="240144">
                      <a:alpha val="13000"/>
                    </a:srgb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rgbClr val="0083FE">
                        <a:lumMod val="96000"/>
                        <a:lumOff val="4000"/>
                      </a:srgbClr>
                    </a:gs>
                    <a:gs pos="100000">
                      <a:srgbClr val="00C5FF">
                        <a:alpha val="28000"/>
                      </a:srgbClr>
                    </a:gs>
                    <a:gs pos="55000">
                      <a:srgbClr val="00C5FF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0" rtlCol="0" anchor="ctr"/>
              <a:lstStyle/>
              <a:p>
                <a:pPr>
                  <a:lnSpc>
                    <a:spcPct val="90000"/>
                  </a:lnSpc>
                </a:pPr>
                <a:r>
                  <a:rPr lang="ru-RU" sz="1600" dirty="0">
                    <a:solidFill>
                      <a:schemeClr val="bg1"/>
                    </a:solidFill>
                  </a:rPr>
                  <a:t>Дифференцированный подход.</a:t>
                </a: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D839B239-15D9-E6CB-51CD-E21DBD646F6E}"/>
                  </a:ext>
                </a:extLst>
              </p:cNvPr>
              <p:cNvGrpSpPr/>
              <p:nvPr/>
            </p:nvGrpSpPr>
            <p:grpSpPr>
              <a:xfrm>
                <a:off x="1600200" y="3294157"/>
                <a:ext cx="344258" cy="392120"/>
                <a:chOff x="1600200" y="3294157"/>
                <a:chExt cx="344258" cy="392120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475F95C0-DFD9-8EE6-4333-6B944B00C581}"/>
                    </a:ext>
                  </a:extLst>
                </p:cNvPr>
                <p:cNvSpPr/>
                <p:nvPr/>
              </p:nvSpPr>
              <p:spPr>
                <a:xfrm>
                  <a:off x="1600200" y="3368777"/>
                  <a:ext cx="317500" cy="317500"/>
                </a:xfrm>
                <a:prstGeom prst="rect">
                  <a:avLst/>
                </a:prstGeom>
                <a:gradFill>
                  <a:gsLst>
                    <a:gs pos="0">
                      <a:srgbClr val="240144"/>
                    </a:gs>
                    <a:gs pos="99441">
                      <a:srgbClr val="240144">
                        <a:alpha val="13000"/>
                      </a:srgb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rgbClr val="0083FE">
                          <a:lumMod val="96000"/>
                          <a:lumOff val="4000"/>
                        </a:srgbClr>
                      </a:gs>
                      <a:gs pos="100000">
                        <a:srgbClr val="00C5FF">
                          <a:alpha val="28000"/>
                        </a:srgbClr>
                      </a:gs>
                      <a:gs pos="55000">
                        <a:srgbClr val="00C5FF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C08B98FB-1A68-21D5-E72A-B14817BE49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0200" y="3294157"/>
                  <a:ext cx="344258" cy="34425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9074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69340-20FA-1738-8BB6-ED98CDB7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89ABC0F-C668-C067-52D1-8763FA7F36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/>
        </p:blipFill>
        <p:spPr>
          <a:xfrm>
            <a:off x="0" y="232223"/>
            <a:ext cx="12192000" cy="6625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14AD62-4F10-0603-502D-A4F33A3F4E8D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C7C3D463-E5CF-DEE9-42FD-DAE8DFB889EF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A3559977-E046-3668-F7A8-3FD6AC9F6E86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9CA7DB50-7193-78F2-AF64-BA1A7D175AEE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A8584BE5-1863-BCF4-439E-9610837E1C0D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B0AE8F86-FEC9-49B0-7271-C4448981C6FB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6CA75E17-2CCC-664E-DE83-EE9CA513C983}"/>
              </a:ext>
            </a:extLst>
          </p:cNvPr>
          <p:cNvSpPr/>
          <p:nvPr/>
        </p:nvSpPr>
        <p:spPr>
          <a:xfrm>
            <a:off x="1270514" y="1881741"/>
            <a:ext cx="9650972" cy="1330324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Суть игры заключается в создании идеального города будущего, где участники выступают в роли архитекторов, экономистов и строителей. Игра сочетает в себе элементы математики, стратегического планирования и творчества. 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038B4542-E7BB-8FE5-C71D-574F06E5D65F}"/>
              </a:ext>
            </a:extLst>
          </p:cNvPr>
          <p:cNvSpPr/>
          <p:nvPr/>
        </p:nvSpPr>
        <p:spPr>
          <a:xfrm>
            <a:off x="1526011" y="154201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Суть игры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78550B27-D754-78F0-259F-67529457A1A5}"/>
              </a:ext>
            </a:extLst>
          </p:cNvPr>
          <p:cNvSpPr/>
          <p:nvPr/>
        </p:nvSpPr>
        <p:spPr>
          <a:xfrm>
            <a:off x="1270514" y="3794681"/>
            <a:ext cx="9650972" cy="1330324"/>
          </a:xfrm>
          <a:prstGeom prst="snip2DiagRect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100000">
                  <a:srgbClr val="00C5FF">
                    <a:alpha val="2800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Основная цель — разработать и реализовать проект города, который будет сбалансированным, функциональным и экономически эффективным.</a:t>
            </a:r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A0E64F98-E6CB-2A4C-4E1E-E7CA31E9585B}"/>
              </a:ext>
            </a:extLst>
          </p:cNvPr>
          <p:cNvSpPr/>
          <p:nvPr/>
        </p:nvSpPr>
        <p:spPr>
          <a:xfrm>
            <a:off x="1526011" y="345495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Цель игры</a:t>
            </a:r>
          </a:p>
        </p:txBody>
      </p:sp>
    </p:spTree>
    <p:extLst>
      <p:ext uri="{BB962C8B-B14F-4D97-AF65-F5344CB8AC3E}">
        <p14:creationId xmlns:p14="http://schemas.microsoft.com/office/powerpoint/2010/main" val="300390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0467"/>
            </a:gs>
            <a:gs pos="100000">
              <a:srgbClr val="1F003C"/>
            </a:gs>
          </a:gsLst>
          <a:lin ang="15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E12D9-2284-15BC-74FE-973989A2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7E2953-0CB3-9CC1-C5B7-BEC09ABB8B59}"/>
              </a:ext>
            </a:extLst>
          </p:cNvPr>
          <p:cNvSpPr/>
          <p:nvPr/>
        </p:nvSpPr>
        <p:spPr>
          <a:xfrm>
            <a:off x="120000" y="476250"/>
            <a:ext cx="11952000" cy="6264750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апеция 59">
            <a:extLst>
              <a:ext uri="{FF2B5EF4-FFF2-40B4-BE49-F238E27FC236}">
                <a16:creationId xmlns:a16="http://schemas.microsoft.com/office/drawing/2014/main" id="{05D19061-3864-3A45-FABA-A7735B0DDE8C}"/>
              </a:ext>
            </a:extLst>
          </p:cNvPr>
          <p:cNvSpPr/>
          <p:nvPr/>
        </p:nvSpPr>
        <p:spPr>
          <a:xfrm>
            <a:off x="413767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Ключевая идея</a:t>
            </a:r>
          </a:p>
        </p:txBody>
      </p:sp>
      <p:sp>
        <p:nvSpPr>
          <p:cNvPr id="61" name="Трапеция 60">
            <a:extLst>
              <a:ext uri="{FF2B5EF4-FFF2-40B4-BE49-F238E27FC236}">
                <a16:creationId xmlns:a16="http://schemas.microsoft.com/office/drawing/2014/main" id="{24EBAB86-7EB0-CA7B-0404-68AE9D9AC5CE}"/>
              </a:ext>
            </a:extLst>
          </p:cNvPr>
          <p:cNvSpPr/>
          <p:nvPr/>
        </p:nvSpPr>
        <p:spPr>
          <a:xfrm>
            <a:off x="5633100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Целевая аудитория</a:t>
            </a:r>
          </a:p>
        </p:txBody>
      </p:sp>
      <p:sp>
        <p:nvSpPr>
          <p:cNvPr id="62" name="Трапеция 61">
            <a:extLst>
              <a:ext uri="{FF2B5EF4-FFF2-40B4-BE49-F238E27FC236}">
                <a16:creationId xmlns:a16="http://schemas.microsoft.com/office/drawing/2014/main" id="{26E8C380-7961-03E5-3C54-A45EC2FB37E4}"/>
              </a:ext>
            </a:extLst>
          </p:cNvPr>
          <p:cNvSpPr/>
          <p:nvPr/>
        </p:nvSpPr>
        <p:spPr>
          <a:xfrm>
            <a:off x="7128525" y="123825"/>
            <a:ext cx="1495425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Описание проекта</a:t>
            </a:r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AB6D50CF-B320-C3D3-33FF-416DEE681FA6}"/>
              </a:ext>
            </a:extLst>
          </p:cNvPr>
          <p:cNvSpPr/>
          <p:nvPr/>
        </p:nvSpPr>
        <p:spPr>
          <a:xfrm>
            <a:off x="8623950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Результаты реализации</a:t>
            </a:r>
          </a:p>
        </p:txBody>
      </p:sp>
      <p:sp>
        <p:nvSpPr>
          <p:cNvPr id="64" name="Трапеция 63">
            <a:extLst>
              <a:ext uri="{FF2B5EF4-FFF2-40B4-BE49-F238E27FC236}">
                <a16:creationId xmlns:a16="http://schemas.microsoft.com/office/drawing/2014/main" id="{1DDB5DFC-4326-BC9C-6B3E-35EF2E0D8538}"/>
              </a:ext>
            </a:extLst>
          </p:cNvPr>
          <p:cNvSpPr/>
          <p:nvPr/>
        </p:nvSpPr>
        <p:spPr>
          <a:xfrm>
            <a:off x="10347975" y="123825"/>
            <a:ext cx="1724025" cy="352425"/>
          </a:xfrm>
          <a:prstGeom prst="trapezoid">
            <a:avLst/>
          </a:prstGeom>
          <a:gradFill>
            <a:gsLst>
              <a:gs pos="0">
                <a:srgbClr val="240144">
                  <a:lumMod val="97000"/>
                </a:srgbClr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3E006C"/>
                </a:gs>
                <a:gs pos="99441">
                  <a:srgbClr val="3E006C">
                    <a:alpha val="0"/>
                  </a:srgbClr>
                </a:gs>
                <a:gs pos="55000">
                  <a:srgbClr val="3E006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E006C"/>
                </a:solidFill>
              </a:rPr>
              <a:t>Сроки реализации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DBE6AB05-FB35-2618-F560-BD55B0A2C698}"/>
              </a:ext>
            </a:extLst>
          </p:cNvPr>
          <p:cNvSpPr/>
          <p:nvPr/>
        </p:nvSpPr>
        <p:spPr>
          <a:xfrm>
            <a:off x="771435" y="1817427"/>
            <a:ext cx="2372889" cy="352425"/>
          </a:xfrm>
          <a:prstGeom prst="trapezoid">
            <a:avLst/>
          </a:prstGeom>
          <a:gradFill>
            <a:gsLst>
              <a:gs pos="0">
                <a:srgbClr val="240144"/>
              </a:gs>
              <a:gs pos="99441">
                <a:srgbClr val="240144">
                  <a:alpha val="13000"/>
                </a:srgbClr>
              </a:gs>
            </a:gsLst>
            <a:lin ang="5400000" scaled="1"/>
          </a:gradFill>
          <a:ln w="6350">
            <a:gradFill flip="none" rotWithShape="1">
              <a:gsLst>
                <a:gs pos="0">
                  <a:srgbClr val="0083FE">
                    <a:lumMod val="96000"/>
                    <a:lumOff val="4000"/>
                  </a:srgbClr>
                </a:gs>
                <a:gs pos="99441">
                  <a:srgbClr val="00C5FF">
                    <a:alpha val="0"/>
                  </a:srgbClr>
                </a:gs>
                <a:gs pos="55000">
                  <a:srgbClr val="00C5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⁠Организационный этап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A036A1A-7C38-269D-D586-324237ACEF16}"/>
              </a:ext>
            </a:extLst>
          </p:cNvPr>
          <p:cNvGrpSpPr/>
          <p:nvPr/>
        </p:nvGrpSpPr>
        <p:grpSpPr>
          <a:xfrm>
            <a:off x="515938" y="2157152"/>
            <a:ext cx="5326062" cy="607459"/>
            <a:chOff x="515938" y="1881740"/>
            <a:chExt cx="5326062" cy="607459"/>
          </a:xfrm>
        </p:grpSpPr>
        <p:sp>
          <p:nvSpPr>
            <p:cNvPr id="6" name="Прямоугольник: усеченные противолежащие углы 5">
              <a:extLst>
                <a:ext uri="{FF2B5EF4-FFF2-40B4-BE49-F238E27FC236}">
                  <a16:creationId xmlns:a16="http://schemas.microsoft.com/office/drawing/2014/main" id="{10A89A7E-84EC-62F3-F14E-4142301EAA58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Ins="72000" rtlCol="0" anchor="ctr"/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Участники делятся на 4–5 команд, каждая из которых представляет собой «строительную корпорацию».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8853173-0DF3-1E14-6E11-3F17A98E208E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/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0083FE">
                      <a:lumMod val="96000"/>
                      <a:lumOff val="4000"/>
                    </a:srgbClr>
                  </a:gs>
                  <a:gs pos="100000">
                    <a:srgbClr val="00C5FF">
                      <a:alpha val="28000"/>
                    </a:srgbClr>
                  </a:gs>
                  <a:gs pos="55000">
                    <a:srgbClr val="00C5FF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6D9C14E-1526-4A41-9A86-65A3043F1AA3}"/>
              </a:ext>
            </a:extLst>
          </p:cNvPr>
          <p:cNvGrpSpPr/>
          <p:nvPr/>
        </p:nvGrpSpPr>
        <p:grpSpPr>
          <a:xfrm>
            <a:off x="515938" y="2813306"/>
            <a:ext cx="5326062" cy="607459"/>
            <a:chOff x="515938" y="1881740"/>
            <a:chExt cx="5326062" cy="607459"/>
          </a:xfrm>
        </p:grpSpPr>
        <p:sp>
          <p:nvSpPr>
            <p:cNvPr id="14" name="Прямоугольник: усеченные противолежащие углы 13">
              <a:extLst>
                <a:ext uri="{FF2B5EF4-FFF2-40B4-BE49-F238E27FC236}">
                  <a16:creationId xmlns:a16="http://schemas.microsoft.com/office/drawing/2014/main" id="{99FCE303-8BE8-7AC8-F7C6-A7ADD0508324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Каждая команда получает начальный капитал в виде денежных купюр (1000 «сигма-рублей»).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D5F31AB-FDC6-E63F-4062-8A7D0ED248BF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2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6ED6E26-9383-6DE8-452C-435463A29F16}"/>
              </a:ext>
            </a:extLst>
          </p:cNvPr>
          <p:cNvGrpSpPr/>
          <p:nvPr/>
        </p:nvGrpSpPr>
        <p:grpSpPr>
          <a:xfrm>
            <a:off x="515938" y="3469460"/>
            <a:ext cx="5326062" cy="607459"/>
            <a:chOff x="515938" y="1881740"/>
            <a:chExt cx="5326062" cy="607459"/>
          </a:xfrm>
        </p:grpSpPr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:a16="http://schemas.microsoft.com/office/drawing/2014/main" id="{4A1B19F0-4F11-7037-6B58-4FF1CA908BFD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Команды получают лист А3 с сеткой, который представляет собой «пустырь» для строительства города.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CC4ADDC-BC08-26A3-5723-71F8DA73E6E9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2672E61-88C0-E562-3796-F99C188EE913}"/>
              </a:ext>
            </a:extLst>
          </p:cNvPr>
          <p:cNvGrpSpPr/>
          <p:nvPr/>
        </p:nvGrpSpPr>
        <p:grpSpPr>
          <a:xfrm>
            <a:off x="515938" y="4125614"/>
            <a:ext cx="5326062" cy="607459"/>
            <a:chOff x="515938" y="1881740"/>
            <a:chExt cx="5326062" cy="607459"/>
          </a:xfrm>
        </p:grpSpPr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:a16="http://schemas.microsoft.com/office/drawing/2014/main" id="{F63704D9-2549-A286-806B-FFC18F8A0CB0}"/>
                </a:ext>
              </a:extLst>
            </p:cNvPr>
            <p:cNvSpPr/>
            <p:nvPr/>
          </p:nvSpPr>
          <p:spPr>
            <a:xfrm>
              <a:off x="515938" y="1881740"/>
              <a:ext cx="5326062" cy="607459"/>
            </a:xfrm>
            <a:prstGeom prst="snip2Diag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rtlCol="0" anchor="ctr"/>
            <a:lstStyle/>
            <a:p>
              <a:r>
                <a:rPr lang="ru-RU" sz="1400" dirty="0">
                  <a:solidFill>
                    <a:srgbClr val="3E006C"/>
                  </a:solidFill>
                </a:rPr>
                <a:t>На доске или экране отображаются базовые элементы, которые можно «купить» и «построить».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F0DBE39-F812-6B9E-3734-813002107830}"/>
                </a:ext>
              </a:extLst>
            </p:cNvPr>
            <p:cNvSpPr/>
            <p:nvPr/>
          </p:nvSpPr>
          <p:spPr>
            <a:xfrm>
              <a:off x="653915" y="2065174"/>
              <a:ext cx="235040" cy="235040"/>
            </a:xfrm>
            <a:prstGeom prst="rect">
              <a:avLst/>
            </a:prstGeom>
            <a:gradFill>
              <a:gsLst>
                <a:gs pos="0">
                  <a:srgbClr val="240144">
                    <a:lumMod val="97000"/>
                  </a:srgbClr>
                </a:gs>
                <a:gs pos="99441">
                  <a:srgbClr val="240144">
                    <a:alpha val="13000"/>
                  </a:srgbClr>
                </a:gs>
              </a:gsLst>
              <a:lin ang="5400000" scaled="1"/>
            </a:gradFill>
            <a:ln w="6350">
              <a:gradFill flip="none" rotWithShape="1">
                <a:gsLst>
                  <a:gs pos="0">
                    <a:srgbClr val="3E006C"/>
                  </a:gs>
                  <a:gs pos="99441">
                    <a:srgbClr val="3E006C">
                      <a:alpha val="0"/>
                    </a:srgbClr>
                  </a:gs>
                  <a:gs pos="55000">
                    <a:srgbClr val="3E006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3E006C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622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Город будущего">
      <a:majorFont>
        <a:latin typeface="Akrobat ExtraBold"/>
        <a:ea typeface=""/>
        <a:cs typeface=""/>
      </a:majorFont>
      <a:minorFont>
        <a:latin typeface="Akrob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1038</Words>
  <Application>Microsoft Macintosh PowerPoint</Application>
  <PresentationFormat>Широкоэкранный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AA Stetica Light</vt:lpstr>
      <vt:lpstr>Arial</vt:lpstr>
      <vt:lpstr>Akrobat Light</vt:lpstr>
      <vt:lpstr>Akrobat ExtraBold</vt:lpstr>
      <vt:lpstr>Akrobat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4155</dc:creator>
  <cp:lastModifiedBy>Алягаева Надежда Романовна</cp:lastModifiedBy>
  <cp:revision>31</cp:revision>
  <dcterms:created xsi:type="dcterms:W3CDTF">2024-12-01T12:57:22Z</dcterms:created>
  <dcterms:modified xsi:type="dcterms:W3CDTF">2025-05-28T17:53:34Z</dcterms:modified>
</cp:coreProperties>
</file>