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64" r:id="rId2"/>
    <p:sldId id="265" r:id="rId3"/>
    <p:sldId id="266" r:id="rId4"/>
    <p:sldId id="267" r:id="rId5"/>
    <p:sldId id="268" r:id="rId6"/>
    <p:sldId id="269" r:id="rId7"/>
    <p:sldId id="272" r:id="rId8"/>
    <p:sldId id="311" r:id="rId9"/>
    <p:sldId id="312" r:id="rId10"/>
    <p:sldId id="309" r:id="rId11"/>
    <p:sldId id="310" r:id="rId12"/>
    <p:sldId id="271" r:id="rId13"/>
    <p:sldId id="277" r:id="rId14"/>
    <p:sldId id="278" r:id="rId15"/>
    <p:sldId id="276" r:id="rId16"/>
    <p:sldId id="279" r:id="rId17"/>
    <p:sldId id="280" r:id="rId18"/>
    <p:sldId id="320" r:id="rId19"/>
    <p:sldId id="321" r:id="rId20"/>
    <p:sldId id="322" r:id="rId21"/>
    <p:sldId id="275" r:id="rId22"/>
    <p:sldId id="281" r:id="rId23"/>
    <p:sldId id="282" r:id="rId24"/>
    <p:sldId id="274" r:id="rId25"/>
    <p:sldId id="283" r:id="rId26"/>
    <p:sldId id="284" r:id="rId27"/>
    <p:sldId id="273" r:id="rId28"/>
    <p:sldId id="285" r:id="rId29"/>
    <p:sldId id="286" r:id="rId30"/>
    <p:sldId id="270" r:id="rId31"/>
    <p:sldId id="293" r:id="rId32"/>
    <p:sldId id="294" r:id="rId33"/>
    <p:sldId id="287" r:id="rId34"/>
    <p:sldId id="295" r:id="rId35"/>
    <p:sldId id="296" r:id="rId36"/>
    <p:sldId id="291" r:id="rId37"/>
    <p:sldId id="297" r:id="rId38"/>
    <p:sldId id="298" r:id="rId39"/>
    <p:sldId id="318" r:id="rId40"/>
    <p:sldId id="319" r:id="rId41"/>
    <p:sldId id="288" r:id="rId42"/>
    <p:sldId id="299" r:id="rId43"/>
    <p:sldId id="290" r:id="rId44"/>
    <p:sldId id="301" r:id="rId45"/>
    <p:sldId id="302" r:id="rId46"/>
    <p:sldId id="303" r:id="rId47"/>
    <p:sldId id="300" r:id="rId48"/>
    <p:sldId id="305" r:id="rId49"/>
    <p:sldId id="306" r:id="rId50"/>
    <p:sldId id="289" r:id="rId51"/>
    <p:sldId id="307" r:id="rId52"/>
    <p:sldId id="308" r:id="rId53"/>
    <p:sldId id="304" r:id="rId54"/>
    <p:sldId id="317" r:id="rId55"/>
    <p:sldId id="313" r:id="rId56"/>
    <p:sldId id="315" r:id="rId57"/>
    <p:sldId id="324" r:id="rId58"/>
    <p:sldId id="323" r:id="rId59"/>
    <p:sldId id="325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C"/>
    <a:srgbClr val="EA92A7"/>
    <a:srgbClr val="EDA1B3"/>
    <a:srgbClr val="31AD9E"/>
    <a:srgbClr val="2FA788"/>
    <a:srgbClr val="9AB8B2"/>
    <a:srgbClr val="8ABCC8"/>
    <a:srgbClr val="DF3767"/>
    <a:srgbClr val="E2D30E"/>
    <a:srgbClr val="009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679842395528924"/>
          <c:y val="0.23130694950105726"/>
          <c:w val="0.48590688987612046"/>
          <c:h val="0.719529569574236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Затраты связанные с национальнами проектами, трлн руб.</c:v>
                </c:pt>
              </c:strCache>
            </c:strRef>
          </c:tx>
          <c:explosion val="17"/>
          <c:dPt>
            <c:idx val="0"/>
            <c:bubble3D val="0"/>
            <c:explosion val="0"/>
          </c:dPt>
          <c:dPt>
            <c:idx val="1"/>
            <c:bubble3D val="0"/>
            <c:explosion val="8"/>
          </c:dPt>
          <c:dPt>
            <c:idx val="2"/>
            <c:bubble3D val="0"/>
            <c:explosion val="5"/>
          </c:dPt>
          <c:dLbls>
            <c:dLbl>
              <c:idx val="0"/>
              <c:layout>
                <c:manualLayout>
                  <c:x val="-6.902490689356594E-2"/>
                  <c:y val="8.435840499538045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43455367948756E-2"/>
                  <c:y val="-0.15127847130515554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29684225285592"/>
                  <c:y val="7.9172669339108034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sz="2400" dirty="0"/>
                      <a:t>10,1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Человеческий капитал</c:v>
                </c:pt>
                <c:pt idx="1">
                  <c:v>Комфортная среда для жизни</c:v>
                </c:pt>
                <c:pt idx="2">
                  <c:v>Экономический рост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5.7</c:v>
                </c:pt>
                <c:pt idx="1">
                  <c:v>9.9</c:v>
                </c:pt>
                <c:pt idx="2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Объем финансового обеспечения по годам реализации, млрд руб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160" b="1" i="0" u="none" strike="noStrike" kern="1200" baseline="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8527726938724"/>
          <c:y val="0.27686676412647915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036179215954594E-2"/>
                  <c:y val="-3.0288954822013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22647970888225E-2"/>
                  <c:y val="3.612654149538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429817739549401E-2"/>
                  <c:y val="-3.640657573995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734251749805577E-2"/>
                  <c:y val="3.054595241051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389793921533082E-2"/>
                  <c:y val="-3.622375291634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254450285250955E-2"/>
                  <c:y val="2.8258624858675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68.7</c:v>
                </c:pt>
                <c:pt idx="1">
                  <c:v>45.3</c:v>
                </c:pt>
                <c:pt idx="2">
                  <c:v>59.6</c:v>
                </c:pt>
                <c:pt idx="3">
                  <c:v>108.2</c:v>
                </c:pt>
                <c:pt idx="4">
                  <c:v>107.3</c:v>
                </c:pt>
                <c:pt idx="5">
                  <c:v>89.1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94848"/>
        <c:axId val="92096384"/>
      </c:lineChart>
      <c:catAx>
        <c:axId val="9209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92096384"/>
        <c:crosses val="autoZero"/>
        <c:auto val="1"/>
        <c:lblAlgn val="ctr"/>
        <c:lblOffset val="100"/>
        <c:noMultiLvlLbl val="0"/>
      </c:catAx>
      <c:valAx>
        <c:axId val="9209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09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Объем финансового обеспечения по годам реализации, млрд руб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160" b="1" i="0" u="none" strike="noStrike" kern="1200" baseline="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8527726938724"/>
          <c:y val="0.27686676412647915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789764100285122E-2"/>
                  <c:y val="-3.2363887672611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658143247241535E-2"/>
                  <c:y val="-3.0271309723756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0165313015902712E-2"/>
                  <c:y val="4.866567113457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317530021030803E-2"/>
                  <c:y val="3.262088526111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560100534638453E-2"/>
                  <c:y val="-3.622375291634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801549340521618E-2"/>
                  <c:y val="4.485808766346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170</c:v>
                </c:pt>
                <c:pt idx="1">
                  <c:v>437.1</c:v>
                </c:pt>
                <c:pt idx="2">
                  <c:v>280.7</c:v>
                </c:pt>
                <c:pt idx="3">
                  <c:v>258</c:v>
                </c:pt>
                <c:pt idx="4">
                  <c:v>233.4</c:v>
                </c:pt>
                <c:pt idx="5">
                  <c:v>198.6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82016"/>
        <c:axId val="96679040"/>
      </c:lineChart>
      <c:catAx>
        <c:axId val="3578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96679040"/>
        <c:crosses val="autoZero"/>
        <c:auto val="1"/>
        <c:lblAlgn val="ctr"/>
        <c:lblOffset val="100"/>
        <c:noMultiLvlLbl val="0"/>
      </c:catAx>
      <c:valAx>
        <c:axId val="9667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8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Объем финансового обеспечения по годам реализации, млрд руб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8527726938724"/>
          <c:y val="0.27686676412647915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789764100285122E-2"/>
                  <c:y val="-3.2363887672611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658143247241535E-2"/>
                  <c:y val="-3.0271309723756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92954583993591E-2"/>
                  <c:y val="5.281553683577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28135080507624E-2"/>
                  <c:y val="3.469581811171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842694866262423E-2"/>
                  <c:y val="-3.829868576694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801549340521618E-2"/>
                  <c:y val="4.485808766346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7.3</c:v>
                </c:pt>
                <c:pt idx="1">
                  <c:v>8</c:v>
                </c:pt>
                <c:pt idx="2">
                  <c:v>8</c:v>
                </c:pt>
                <c:pt idx="3">
                  <c:v>8.8000000000000007</c:v>
                </c:pt>
                <c:pt idx="4">
                  <c:v>9.1</c:v>
                </c:pt>
                <c:pt idx="5">
                  <c:v>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62528"/>
        <c:axId val="64264064"/>
      </c:lineChart>
      <c:catAx>
        <c:axId val="6426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64264064"/>
        <c:crosses val="autoZero"/>
        <c:auto val="1"/>
        <c:lblAlgn val="ctr"/>
        <c:lblOffset val="100"/>
        <c:noMultiLvlLbl val="0"/>
      </c:catAx>
      <c:valAx>
        <c:axId val="6426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26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Объем финансового обеспечения по годам реализации, млрд руб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8527726938724"/>
          <c:y val="0.27686676412647915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036179215954532E-2"/>
                  <c:y val="-3.8588849604945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393638523594842E-2"/>
                  <c:y val="-6.762010103452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92954583993591E-2"/>
                  <c:y val="4.866567113457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28135080507624E-2"/>
                  <c:y val="3.469581811171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107199589909112E-2"/>
                  <c:y val="-3.2073887215146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008035169581545E-2"/>
                  <c:y val="3.863328911166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86.3</c:v>
                </c:pt>
                <c:pt idx="1">
                  <c:v>74.599999999999994</c:v>
                </c:pt>
                <c:pt idx="2">
                  <c:v>124.1</c:v>
                </c:pt>
                <c:pt idx="3">
                  <c:v>219.3</c:v>
                </c:pt>
                <c:pt idx="4">
                  <c:v>206.7</c:v>
                </c:pt>
                <c:pt idx="5">
                  <c:v>177.8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38944"/>
        <c:axId val="71041792"/>
      </c:lineChart>
      <c:catAx>
        <c:axId val="6433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71041792"/>
        <c:crosses val="autoZero"/>
        <c:auto val="1"/>
        <c:lblAlgn val="ctr"/>
        <c:lblOffset val="100"/>
        <c:noMultiLvlLbl val="0"/>
      </c:catAx>
      <c:valAx>
        <c:axId val="7104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33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Объем финансового обеспечения по годам реализации, млрд руб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160" b="1" i="0" u="none" strike="noStrike" kern="1200" baseline="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8527726938724"/>
          <c:y val="0.27686676412647915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036179215954532E-2"/>
                  <c:y val="-3.8588849604945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393638523594842E-2"/>
                  <c:y val="4.2351340047184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846539468324183E-2"/>
                  <c:y val="4.036593973218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147223407925432E-2"/>
                  <c:y val="-2.3402301705039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107199589909112E-2"/>
                  <c:y val="-3.2073887215146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008035169581545E-2"/>
                  <c:y val="3.863328911166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859.1</c:v>
                </c:pt>
                <c:pt idx="1">
                  <c:v>1055.5999999999999</c:v>
                </c:pt>
                <c:pt idx="2">
                  <c:v>1239.4000000000001</c:v>
                </c:pt>
                <c:pt idx="3">
                  <c:v>1544</c:v>
                </c:pt>
                <c:pt idx="4">
                  <c:v>1432</c:v>
                </c:pt>
                <c:pt idx="5">
                  <c:v>870.6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44800"/>
        <c:axId val="70846336"/>
      </c:lineChart>
      <c:catAx>
        <c:axId val="7084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70846336"/>
        <c:crosses val="autoZero"/>
        <c:auto val="1"/>
        <c:lblAlgn val="ctr"/>
        <c:lblOffset val="100"/>
        <c:noMultiLvlLbl val="0"/>
      </c:catAx>
      <c:valAx>
        <c:axId val="7084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84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Объем финансового обеспечения по годам реализации, млрд руб</a:t>
            </a:r>
            <a:r>
              <a:rPr lang="ru-RU" dirty="0" smtClean="0">
                <a:solidFill>
                  <a:srgbClr val="002060"/>
                </a:solidFill>
              </a:rPr>
              <a:t>. (план)</a:t>
            </a: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23097112860892"/>
          <c:y val="0.24286712598425197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6.4722676073708423E-3"/>
                  <c:y val="-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92954583993591E-2"/>
                  <c:y val="3.3685620296931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54585552872293E-2"/>
                  <c:y val="-5.2679106115580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089109981931833E-2"/>
                  <c:y val="3.8549747859993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065932245344945E-2"/>
                  <c:y val="-4.013815538110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181.6</c:v>
                </c:pt>
                <c:pt idx="1">
                  <c:v>327.60000000000002</c:v>
                </c:pt>
                <c:pt idx="2">
                  <c:v>262.60000000000002</c:v>
                </c:pt>
                <c:pt idx="3">
                  <c:v>292.8</c:v>
                </c:pt>
                <c:pt idx="4">
                  <c:v>250.4</c:v>
                </c:pt>
                <c:pt idx="5">
                  <c:v>236.7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27456"/>
        <c:axId val="32135040"/>
      </c:lineChart>
      <c:catAx>
        <c:axId val="3182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32135040"/>
        <c:crosses val="autoZero"/>
        <c:auto val="1"/>
        <c:lblAlgn val="ctr"/>
        <c:lblOffset val="100"/>
        <c:noMultiLvlLbl val="0"/>
      </c:catAx>
      <c:valAx>
        <c:axId val="3213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2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Объем финансового обеспечения по годам реализации, млрд руб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23097112860892"/>
          <c:y val="0.24286712598425197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2.3659295308651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205242302512198E-2"/>
                  <c:y val="-5.7245502532238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676232855218818E-2"/>
                  <c:y val="4.659069046528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56394513670021E-2"/>
                  <c:y val="-4.622657103140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125289197886392E-2"/>
                  <c:y val="3.6398902831934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366616184946198E-2"/>
                  <c:y val="-4.228916976704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116.6</c:v>
                </c:pt>
                <c:pt idx="1">
                  <c:v>132.69999999999999</c:v>
                </c:pt>
                <c:pt idx="2">
                  <c:v>143.5</c:v>
                </c:pt>
                <c:pt idx="3">
                  <c:v>129.30000000000001</c:v>
                </c:pt>
                <c:pt idx="4">
                  <c:v>128.9</c:v>
                </c:pt>
                <c:pt idx="5">
                  <c:v>133.30000000000001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48800"/>
        <c:axId val="88750336"/>
      </c:lineChart>
      <c:catAx>
        <c:axId val="8874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88750336"/>
        <c:crosses val="autoZero"/>
        <c:auto val="1"/>
        <c:lblAlgn val="ctr"/>
        <c:lblOffset val="100"/>
        <c:noMultiLvlLbl val="0"/>
      </c:catAx>
      <c:valAx>
        <c:axId val="8875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74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Объем финансового обеспечения по годам реализации, млрд руб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8527726938724"/>
          <c:y val="0.27686676412647915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2064858290599E-2"/>
                  <c:y val="-3.858868622440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22647970888225E-2"/>
                  <c:y val="5.272600430017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864629076301462E-2"/>
                  <c:y val="-3.433164288935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56394513670021E-2"/>
                  <c:y val="-4.622657103140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389793921533082E-2"/>
                  <c:y val="3.6398896854597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537044616874814E-2"/>
                  <c:y val="-4.228909206166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549.1</c:v>
                </c:pt>
                <c:pt idx="1">
                  <c:v>552.79999999999995</c:v>
                </c:pt>
                <c:pt idx="2">
                  <c:v>559.5</c:v>
                </c:pt>
                <c:pt idx="3">
                  <c:v>506.8</c:v>
                </c:pt>
                <c:pt idx="4">
                  <c:v>483.9</c:v>
                </c:pt>
                <c:pt idx="5">
                  <c:v>455.9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17952"/>
        <c:axId val="88723840"/>
      </c:lineChart>
      <c:catAx>
        <c:axId val="8871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88723840"/>
        <c:crosses val="autoZero"/>
        <c:auto val="1"/>
        <c:lblAlgn val="ctr"/>
        <c:lblOffset val="100"/>
        <c:noMultiLvlLbl val="0"/>
      </c:catAx>
      <c:valAx>
        <c:axId val="8872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71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160" b="1" i="0" u="none" strike="noStrike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160" b="1" i="0" u="none" strike="noStrike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Объем финансового обеспечения по годам реализации, млрд руб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160" b="1" i="0" u="none" strike="noStrike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 sz="2160" b="1" i="0" u="none" strike="noStrike" kern="1200" baseline="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8527726938724"/>
          <c:y val="0.27686676412647915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2064858290599E-2"/>
                  <c:y val="-3.858868622440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22647970888225E-2"/>
                  <c:y val="5.272600430017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864629076301462E-2"/>
                  <c:y val="-3.433164288935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56394513670021E-2"/>
                  <c:y val="-4.622657103140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389793921533082E-2"/>
                  <c:y val="3.6398896854597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537044616874814E-2"/>
                  <c:y val="-4.228909206166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16.2</c:v>
                </c:pt>
                <c:pt idx="1">
                  <c:v>16</c:v>
                </c:pt>
                <c:pt idx="2">
                  <c:v>19.100000000000001</c:v>
                </c:pt>
                <c:pt idx="3">
                  <c:v>22.1</c:v>
                </c:pt>
                <c:pt idx="4">
                  <c:v>22.6</c:v>
                </c:pt>
                <c:pt idx="5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208896"/>
        <c:axId val="90571136"/>
      </c:lineChart>
      <c:catAx>
        <c:axId val="902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90571136"/>
        <c:crosses val="autoZero"/>
        <c:auto val="1"/>
        <c:lblAlgn val="ctr"/>
        <c:lblOffset val="100"/>
        <c:noMultiLvlLbl val="0"/>
      </c:catAx>
      <c:valAx>
        <c:axId val="9057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20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Объем финансового обеспечения по годам реализации, млрд руб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8527726938724"/>
          <c:y val="0.27686676412647915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2064858290599E-2"/>
                  <c:y val="-3.858868622440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22647970888225E-2"/>
                  <c:y val="5.272600430017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864629076301462E-2"/>
                  <c:y val="-3.433164288935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56394513670021E-2"/>
                  <c:y val="-4.622657103140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389793921533082E-2"/>
                  <c:y val="3.6398896854597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537044616874814E-2"/>
                  <c:y val="-4.228909206166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536.1</c:v>
                </c:pt>
                <c:pt idx="1">
                  <c:v>609.9</c:v>
                </c:pt>
                <c:pt idx="2">
                  <c:v>690.7</c:v>
                </c:pt>
                <c:pt idx="3">
                  <c:v>780.1</c:v>
                </c:pt>
                <c:pt idx="4">
                  <c:v>877.5</c:v>
                </c:pt>
                <c:pt idx="5">
                  <c:v>985.9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92032"/>
        <c:axId val="91718400"/>
      </c:lineChart>
      <c:catAx>
        <c:axId val="9169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91718400"/>
        <c:crosses val="autoZero"/>
        <c:auto val="1"/>
        <c:lblAlgn val="ctr"/>
        <c:lblOffset val="100"/>
        <c:noMultiLvlLbl val="0"/>
      </c:catAx>
      <c:valAx>
        <c:axId val="9171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69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Объем финансового обеспечения по годам реализации, млрд руб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8527726938724"/>
          <c:y val="0.27686676412647915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771674492307842E-2"/>
                  <c:y val="-4.06636190750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22647970888225E-2"/>
                  <c:y val="3.612654149538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429817739549401E-2"/>
                  <c:y val="-4.0556441441147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987564734522671E-3"/>
                  <c:y val="2.8471019559918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125289197886392E-2"/>
                  <c:y val="-4.0373618617539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272539893228235E-2"/>
                  <c:y val="4.6933020514060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124.2</c:v>
                </c:pt>
                <c:pt idx="1">
                  <c:v>125</c:v>
                </c:pt>
                <c:pt idx="2">
                  <c:v>131.30000000000001</c:v>
                </c:pt>
                <c:pt idx="3">
                  <c:v>225.6</c:v>
                </c:pt>
                <c:pt idx="4">
                  <c:v>231.3</c:v>
                </c:pt>
                <c:pt idx="5">
                  <c:v>228.9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58048"/>
        <c:axId val="91859584"/>
      </c:lineChart>
      <c:catAx>
        <c:axId val="9185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91859584"/>
        <c:crosses val="autoZero"/>
        <c:auto val="1"/>
        <c:lblAlgn val="ctr"/>
        <c:lblOffset val="100"/>
        <c:noMultiLvlLbl val="0"/>
      </c:catAx>
      <c:valAx>
        <c:axId val="9185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85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Объем финансового обеспечения по годам реализации, млрд руб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8527726938724"/>
          <c:y val="0.27686676412647915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8072358431909119E-2"/>
                  <c:y val="-4.8963350477397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22647970888225E-2"/>
                  <c:y val="3.612654149538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429817739549401E-2"/>
                  <c:y val="-3.640657573995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734251749805577E-2"/>
                  <c:y val="3.054595241051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125289197886392E-2"/>
                  <c:y val="-4.0373618617539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725440837957576E-2"/>
                  <c:y val="2.8258624858675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221</c:v>
                </c:pt>
                <c:pt idx="1">
                  <c:v>528.20000000000005</c:v>
                </c:pt>
                <c:pt idx="2">
                  <c:v>654.20000000000005</c:v>
                </c:pt>
                <c:pt idx="3">
                  <c:v>888.6</c:v>
                </c:pt>
                <c:pt idx="4">
                  <c:v>897</c:v>
                </c:pt>
                <c:pt idx="5">
                  <c:v>851.8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56864"/>
        <c:axId val="96758400"/>
      </c:lineChart>
      <c:catAx>
        <c:axId val="9675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96758400"/>
        <c:crosses val="autoZero"/>
        <c:auto val="1"/>
        <c:lblAlgn val="ctr"/>
        <c:lblOffset val="100"/>
        <c:noMultiLvlLbl val="0"/>
      </c:catAx>
      <c:valAx>
        <c:axId val="9675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75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Объем </a:t>
            </a:r>
            <a:r>
              <a:rPr lang="ru-RU" sz="2160" b="1" i="0" u="none" strike="noStrike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финансового</a:t>
            </a:r>
            <a:r>
              <a:rPr lang="ru-RU" dirty="0">
                <a:solidFill>
                  <a:srgbClr val="002060"/>
                </a:solidFill>
              </a:rPr>
              <a:t> обеспечения по годам реализации, млрд руб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sz="216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(план)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409201121902634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8527726938724"/>
          <c:y val="0.27686676412647915"/>
          <c:w val="0.82932999799206819"/>
          <c:h val="0.64806520669291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финансового обеспечения по годам реализации, млрд руб.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8072358431909119E-2"/>
                  <c:y val="-4.8963350477397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22647970888225E-2"/>
                  <c:y val="3.612654149538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429817739549401E-2"/>
                  <c:y val="-3.640657573995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734251749805577E-2"/>
                  <c:y val="3.054595241051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8143378805863672E-2"/>
                  <c:y val="-4.24485514681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254450285250955E-2"/>
                  <c:y val="2.8258624858675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49.8</c:v>
                </c:pt>
                <c:pt idx="1">
                  <c:v>62.1</c:v>
                </c:pt>
                <c:pt idx="2">
                  <c:v>76.5</c:v>
                </c:pt>
                <c:pt idx="3">
                  <c:v>111.1</c:v>
                </c:pt>
                <c:pt idx="4">
                  <c:v>148.1</c:v>
                </c:pt>
                <c:pt idx="5">
                  <c:v>188.5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74272"/>
        <c:axId val="91980160"/>
      </c:lineChart>
      <c:catAx>
        <c:axId val="9197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91980160"/>
        <c:crosses val="autoZero"/>
        <c:auto val="1"/>
        <c:lblAlgn val="ctr"/>
        <c:lblOffset val="100"/>
        <c:noMultiLvlLbl val="0"/>
      </c:catAx>
      <c:valAx>
        <c:axId val="9198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97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122FB-0DAC-4193-8110-D616A8857862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66BF-427B-4E47-BB7F-0E3100F46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9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66BF-427B-4E47-BB7F-0E3100F461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7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66BF-427B-4E47-BB7F-0E3100F46190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4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27710" y="4005064"/>
            <a:ext cx="6312642" cy="1470025"/>
          </a:xfrm>
        </p:spPr>
        <p:txBody>
          <a:bodyPr>
            <a:normAutofit/>
          </a:bodyPr>
          <a:lstStyle>
            <a:lvl1pPr algn="just">
              <a:defRPr sz="3000" b="1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«ОБРАЗЕЦ ЗАГОЛОВКА»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60032" y="188640"/>
            <a:ext cx="3853482" cy="365125"/>
          </a:xfrm>
          <a:prstGeom prst="rect">
            <a:avLst/>
          </a:prstGeom>
        </p:spPr>
        <p:txBody>
          <a:bodyPr numCol="4" spcCol="360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1026" name="Picture 2" descr="C:\Documents and Settings\Arina\Рабочий стол\new objects\презентация\человечки\c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" y="1412776"/>
            <a:ext cx="8278813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rina\Рабочий стол\new objects\презентация\человечки\2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4" y="260648"/>
            <a:ext cx="3194050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27710" y="5717224"/>
            <a:ext cx="3240360" cy="79208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 презентации</a:t>
            </a:r>
          </a:p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897847" y="5805264"/>
            <a:ext cx="433793" cy="455894"/>
            <a:chOff x="5361943" y="1450777"/>
            <a:chExt cx="2791804" cy="2934047"/>
          </a:xfrm>
          <a:solidFill>
            <a:schemeClr val="bg1"/>
          </a:solidFill>
        </p:grpSpPr>
        <p:sp>
          <p:nvSpPr>
            <p:cNvPr id="13" name="Полилиния 12"/>
            <p:cNvSpPr/>
            <p:nvPr/>
          </p:nvSpPr>
          <p:spPr>
            <a:xfrm>
              <a:off x="5362960" y="1450777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361943" y="2280295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362277" y="3111823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8724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91680" y="4800600"/>
            <a:ext cx="6336704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87624" y="404664"/>
            <a:ext cx="6840760" cy="43229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67338"/>
            <a:ext cx="6336704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187624" y="5013176"/>
            <a:ext cx="433793" cy="455894"/>
            <a:chOff x="5361943" y="1450777"/>
            <a:chExt cx="2791804" cy="2934047"/>
          </a:xfrm>
          <a:solidFill>
            <a:schemeClr val="accent6"/>
          </a:solidFill>
        </p:grpSpPr>
        <p:sp>
          <p:nvSpPr>
            <p:cNvPr id="11" name="Полилиния 10"/>
            <p:cNvSpPr/>
            <p:nvPr/>
          </p:nvSpPr>
          <p:spPr>
            <a:xfrm>
              <a:off x="5362960" y="1450777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361943" y="2280295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362277" y="3111823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2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27710" y="3039095"/>
            <a:ext cx="6312642" cy="1470025"/>
          </a:xfrm>
        </p:spPr>
        <p:txBody>
          <a:bodyPr>
            <a:normAutofit/>
          </a:bodyPr>
          <a:lstStyle>
            <a:lvl1pPr algn="just">
              <a:defRPr sz="3000" b="1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«ОБРАЗЕЦ ЗАГОЛОВКА»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60032" y="188640"/>
            <a:ext cx="3853482" cy="365125"/>
          </a:xfrm>
          <a:prstGeom prst="rect">
            <a:avLst/>
          </a:prstGeom>
        </p:spPr>
        <p:txBody>
          <a:bodyPr numCol="4" spcCol="360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1027" name="Picture 3" descr="C:\Documents and Settings\Arina\Рабочий стол\new objects\презентация\человечки\2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4" y="260648"/>
            <a:ext cx="3194050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27710" y="4653136"/>
            <a:ext cx="3240360" cy="79208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 презентации</a:t>
            </a:r>
          </a:p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grpSp>
        <p:nvGrpSpPr>
          <p:cNvPr id="4" name="Группа 11"/>
          <p:cNvGrpSpPr/>
          <p:nvPr/>
        </p:nvGrpSpPr>
        <p:grpSpPr>
          <a:xfrm>
            <a:off x="897847" y="4741176"/>
            <a:ext cx="433793" cy="455894"/>
            <a:chOff x="5361943" y="1450777"/>
            <a:chExt cx="2791804" cy="2934047"/>
          </a:xfrm>
          <a:solidFill>
            <a:schemeClr val="bg1"/>
          </a:solidFill>
        </p:grpSpPr>
        <p:sp>
          <p:nvSpPr>
            <p:cNvPr id="13" name="Полилиния 12"/>
            <p:cNvSpPr/>
            <p:nvPr/>
          </p:nvSpPr>
          <p:spPr>
            <a:xfrm>
              <a:off x="5362960" y="1450777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361943" y="2280295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362277" y="3111823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8724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72620" y="1600200"/>
            <a:ext cx="8014180" cy="4525963"/>
          </a:xfrm>
        </p:spPr>
        <p:txBody>
          <a:bodyPr/>
          <a:lstStyle>
            <a:lvl1pPr>
              <a:defRPr sz="1800" b="0"/>
            </a:lvl1pPr>
            <a:lvl2pPr>
              <a:defRPr sz="1600" baseline="0"/>
            </a:lvl2pPr>
            <a:lvl3pPr>
              <a:defRPr sz="1400"/>
            </a:lvl3pPr>
          </a:lstStyle>
          <a:p>
            <a:r>
              <a:rPr lang="ru-RU" dirty="0" smtClean="0"/>
              <a:t>В презентации используется шрифт </a:t>
            </a:r>
            <a:r>
              <a:rPr lang="en-US" dirty="0" smtClean="0"/>
              <a:t>Corbel</a:t>
            </a:r>
            <a:endParaRPr lang="ru-RU" dirty="0" smtClean="0"/>
          </a:p>
          <a:p>
            <a:pPr lvl="1"/>
            <a:r>
              <a:rPr lang="ru-RU" dirty="0" smtClean="0"/>
              <a:t>Для заголовков – ВСЕ ПРОПИСНЫЕ, </a:t>
            </a:r>
            <a:r>
              <a:rPr lang="ru-RU" b="1" dirty="0" smtClean="0"/>
              <a:t>полужирный</a:t>
            </a:r>
            <a:r>
              <a:rPr lang="ru-RU" dirty="0" smtClean="0"/>
              <a:t>, 24 пункта</a:t>
            </a:r>
          </a:p>
          <a:p>
            <a:pPr lvl="1"/>
            <a:r>
              <a:rPr lang="ru-RU" dirty="0" smtClean="0"/>
              <a:t>Для основного текста – 18 пунктов</a:t>
            </a:r>
            <a:endParaRPr lang="en-US" dirty="0" smtClean="0"/>
          </a:p>
          <a:p>
            <a:r>
              <a:rPr lang="ru-RU" dirty="0" smtClean="0"/>
              <a:t>По возможности не следует изменять размер и цвет шрифта, предусмотренные шаблоном </a:t>
            </a:r>
          </a:p>
          <a:p>
            <a:pPr lvl="1"/>
            <a:r>
              <a:rPr lang="ru-RU" dirty="0" smtClean="0"/>
              <a:t>Шаблоном предусмотрена возможность создания до 5 уровней в списках</a:t>
            </a:r>
          </a:p>
          <a:p>
            <a:pPr lvl="2">
              <a:buFont typeface="Wingdings" pitchFamily="2" charset="2"/>
              <a:buChar char="§"/>
            </a:pPr>
            <a:r>
              <a:rPr lang="ru-RU" dirty="0" smtClean="0"/>
              <a:t>Однако желательно использовать не более трех уровней</a:t>
            </a:r>
          </a:p>
        </p:txBody>
      </p:sp>
      <p:sp>
        <p:nvSpPr>
          <p:cNvPr id="10" name="Прямоугольный треугольник 9"/>
          <p:cNvSpPr/>
          <p:nvPr/>
        </p:nvSpPr>
        <p:spPr>
          <a:xfrm rot="2494640">
            <a:off x="63538" y="121457"/>
            <a:ext cx="311735" cy="34945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1" y="296183"/>
            <a:ext cx="9144000" cy="102450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632848" cy="79208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СТАНДАРТНОГО СЛАЙДА</a:t>
            </a:r>
            <a:endParaRPr lang="ru-RU" dirty="0"/>
          </a:p>
        </p:txBody>
      </p:sp>
      <p:pic>
        <p:nvPicPr>
          <p:cNvPr id="12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42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15616" y="4041026"/>
            <a:ext cx="7379096" cy="833884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Этот слайд можно использовать для разделения тематических блоков презентации. </a:t>
            </a:r>
          </a:p>
          <a:p>
            <a:r>
              <a:rPr lang="ru-RU" dirty="0" smtClean="0"/>
              <a:t>Цвет плашки и стрелочек выбирается из палитры цветов </a:t>
            </a:r>
            <a:r>
              <a:rPr lang="en-US" dirty="0" smtClean="0"/>
              <a:t>MGUU</a:t>
            </a:r>
            <a:r>
              <a:rPr lang="ru-RU" dirty="0" smtClean="0"/>
              <a:t>.</a:t>
            </a:r>
          </a:p>
        </p:txBody>
      </p:sp>
      <p:sp>
        <p:nvSpPr>
          <p:cNvPr id="7" name="Прямоугольный треугольник 6"/>
          <p:cNvSpPr/>
          <p:nvPr/>
        </p:nvSpPr>
        <p:spPr>
          <a:xfrm rot="2494640">
            <a:off x="63538" y="4838450"/>
            <a:ext cx="311735" cy="34945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1" y="5013176"/>
            <a:ext cx="9144000" cy="102450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5121657"/>
            <a:ext cx="76328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4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539394" y="4437112"/>
            <a:ext cx="433793" cy="455894"/>
            <a:chOff x="5361943" y="1450777"/>
            <a:chExt cx="2791804" cy="2934047"/>
          </a:xfrm>
          <a:solidFill>
            <a:schemeClr val="accent5"/>
          </a:solidFill>
        </p:grpSpPr>
        <p:sp>
          <p:nvSpPr>
            <p:cNvPr id="16" name="Полилиния 15"/>
            <p:cNvSpPr/>
            <p:nvPr/>
          </p:nvSpPr>
          <p:spPr>
            <a:xfrm>
              <a:off x="5362960" y="1450777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361943" y="2280295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362277" y="3111823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" name="Заголовок 28"/>
          <p:cNvSpPr>
            <a:spLocks noGrp="1"/>
          </p:cNvSpPr>
          <p:nvPr>
            <p:ph type="title" hasCustomPrompt="1"/>
          </p:nvPr>
        </p:nvSpPr>
        <p:spPr>
          <a:xfrm>
            <a:off x="1115616" y="5085184"/>
            <a:ext cx="8229600" cy="8640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94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42185" y="1600200"/>
            <a:ext cx="389877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ru-RU" dirty="0" smtClean="0"/>
              <a:t>Размер шрифта по умолчанию для таких слайдов – 18 пунктов</a:t>
            </a:r>
          </a:p>
        </p:txBody>
      </p:sp>
      <p:pic>
        <p:nvPicPr>
          <p:cNvPr id="11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ый треугольник 11"/>
          <p:cNvSpPr/>
          <p:nvPr/>
        </p:nvSpPr>
        <p:spPr>
          <a:xfrm rot="2494640">
            <a:off x="63538" y="121457"/>
            <a:ext cx="311735" cy="34945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1" y="296183"/>
            <a:ext cx="9144000" cy="102450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632848" cy="79208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СЛАЙДА С ДВУМЯ КОЛОНКАМИ ТЕКСТА</a:t>
            </a:r>
            <a:endParaRPr lang="ru-RU" dirty="0"/>
          </a:p>
        </p:txBody>
      </p:sp>
      <p:sp>
        <p:nvSpPr>
          <p:cNvPr id="16" name="Объект 2"/>
          <p:cNvSpPr>
            <a:spLocks noGrp="1"/>
          </p:cNvSpPr>
          <p:nvPr>
            <p:ph sz="half" idx="12" hasCustomPrompt="1"/>
          </p:nvPr>
        </p:nvSpPr>
        <p:spPr>
          <a:xfrm>
            <a:off x="4716016" y="1600200"/>
            <a:ext cx="389877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ru-RU" dirty="0" smtClean="0"/>
              <a:t>По возможности не следует изменять ширину колонок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75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3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ый треугольник 13"/>
          <p:cNvSpPr/>
          <p:nvPr/>
        </p:nvSpPr>
        <p:spPr>
          <a:xfrm rot="2494640">
            <a:off x="63538" y="121457"/>
            <a:ext cx="311735" cy="34945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1" y="296183"/>
            <a:ext cx="9144000" cy="102450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404664"/>
            <a:ext cx="7632848" cy="79208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164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ый треугольник 9"/>
          <p:cNvSpPr/>
          <p:nvPr/>
        </p:nvSpPr>
        <p:spPr>
          <a:xfrm rot="2494640">
            <a:off x="63538" y="121457"/>
            <a:ext cx="311735" cy="34945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1" y="296183"/>
            <a:ext cx="9144000" cy="102450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632848" cy="79208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982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84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1" y="273050"/>
            <a:ext cx="2808312" cy="1162050"/>
          </a:xfrm>
        </p:spPr>
        <p:txBody>
          <a:bodyPr anchor="t">
            <a:noAutofit/>
          </a:bodyPr>
          <a:lstStyle>
            <a:lvl1pPr algn="l">
              <a:defRPr sz="1800" b="1" baseline="0">
                <a:solidFill>
                  <a:schemeClr val="accent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3923928" y="273050"/>
            <a:ext cx="4762872" cy="6324302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half" idx="2"/>
          </p:nvPr>
        </p:nvSpPr>
        <p:spPr>
          <a:xfrm>
            <a:off x="611561" y="1435100"/>
            <a:ext cx="2808312" cy="5162252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1" name="Группа 20"/>
          <p:cNvGrpSpPr/>
          <p:nvPr/>
        </p:nvGrpSpPr>
        <p:grpSpPr>
          <a:xfrm rot="16200000">
            <a:off x="3449979" y="252116"/>
            <a:ext cx="339688" cy="356995"/>
            <a:chOff x="5361943" y="1450777"/>
            <a:chExt cx="2791804" cy="2934047"/>
          </a:xfrm>
          <a:solidFill>
            <a:schemeClr val="accent6"/>
          </a:solidFill>
        </p:grpSpPr>
        <p:sp>
          <p:nvSpPr>
            <p:cNvPr id="22" name="Полилиния 21"/>
            <p:cNvSpPr/>
            <p:nvPr/>
          </p:nvSpPr>
          <p:spPr>
            <a:xfrm>
              <a:off x="5362960" y="1450777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361943" y="2280295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362277" y="3111823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5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5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7361" r="968"/>
          <a:stretch/>
        </p:blipFill>
        <p:spPr>
          <a:xfrm>
            <a:off x="718230" y="1556791"/>
            <a:ext cx="7454170" cy="3290431"/>
          </a:xfrm>
          <a:prstGeom prst="rect">
            <a:avLst/>
          </a:prstGeom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539552" y="116632"/>
            <a:ext cx="7906960" cy="1008112"/>
          </a:xfr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Бюджет и национальные проекты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1259632" y="5266732"/>
            <a:ext cx="4680520" cy="792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600" b="1" dirty="0" smtClean="0"/>
              <a:t>МГУУ Правительства Москвы</a:t>
            </a:r>
          </a:p>
          <a:p>
            <a:pPr marL="0" indent="0">
              <a:buNone/>
            </a:pPr>
            <a:r>
              <a:rPr lang="ru-RU" sz="1600" b="1" dirty="0" smtClean="0"/>
              <a:t>Кафедра финансового менеджмента  и финансового права</a:t>
            </a:r>
          </a:p>
          <a:p>
            <a:pPr marL="0" indent="0">
              <a:buNone/>
            </a:pPr>
            <a:r>
              <a:rPr lang="ru-RU" sz="1600" b="1" dirty="0" smtClean="0"/>
              <a:t>3 курс</a:t>
            </a:r>
          </a:p>
          <a:p>
            <a:pPr marL="0" indent="0">
              <a:buNone/>
            </a:pPr>
            <a:r>
              <a:rPr lang="ru-RU" sz="1600" b="1" dirty="0" smtClean="0"/>
              <a:t>Гришина А.Р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6" b="96429" l="0" r="100000">
                        <a14:foregroundMark x1="9804" y1="39286" x2="45098" y2="60714"/>
                        <a14:foregroundMark x1="9804" y1="64286" x2="45098" y2="85714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0" y="5229552"/>
            <a:ext cx="763380" cy="8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4418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целях реализации федерального проекта  «Борьба с онкологическими заболеваниями» 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(от 14.02.2020) было предложено: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23814"/>
            <a:ext cx="8280920" cy="50405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</a:rPr>
              <a:t>Чтобы специалисты, ведущие онкологи, участвовали в разработке лечебных схем для лечения больных с онкологическими заболеваниями, также на основе этих схем должен быть утвержден перечень лекарственных препаратов</a:t>
            </a:r>
          </a:p>
          <a:p>
            <a:pPr marL="342900" indent="-342900">
              <a:buFont typeface="+mj-lt"/>
              <a:buAutoNum type="arabicParenR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</a:rPr>
              <a:t>Установить норму, предусматривающую </a:t>
            </a:r>
            <a:r>
              <a:rPr lang="ru-RU" sz="1600" dirty="0">
                <a:solidFill>
                  <a:srgbClr val="002060"/>
                </a:solidFill>
              </a:rPr>
              <a:t>возможность для пациента продолжить приём в амбулаторных условиях того лекарственного </a:t>
            </a:r>
            <a:r>
              <a:rPr lang="ru-RU" sz="1600" dirty="0" smtClean="0">
                <a:solidFill>
                  <a:srgbClr val="002060"/>
                </a:solidFill>
              </a:rPr>
              <a:t>препарата, </a:t>
            </a:r>
            <a:r>
              <a:rPr lang="ru-RU" sz="1600" dirty="0">
                <a:solidFill>
                  <a:srgbClr val="002060"/>
                </a:solidFill>
              </a:rPr>
              <a:t>которое он получал в стационарных условиях, чтобы не менять терапию, доказавшую свою </a:t>
            </a:r>
            <a:r>
              <a:rPr lang="ru-RU" sz="1600" dirty="0" smtClean="0">
                <a:solidFill>
                  <a:srgbClr val="002060"/>
                </a:solidFill>
              </a:rPr>
              <a:t>эффективность</a:t>
            </a:r>
          </a:p>
          <a:p>
            <a:pPr marL="342900" indent="-342900">
              <a:buFont typeface="+mj-lt"/>
              <a:buAutoNum type="arabicParenR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</a:rPr>
              <a:t>Проработать вопрос </a:t>
            </a:r>
            <a:r>
              <a:rPr lang="ru-RU" sz="1600" dirty="0">
                <a:solidFill>
                  <a:srgbClr val="002060"/>
                </a:solidFill>
              </a:rPr>
              <a:t>о снятии с отдельных иностранных лекарственных препаратов </a:t>
            </a:r>
            <a:r>
              <a:rPr lang="ru-RU" sz="1600" dirty="0" smtClean="0">
                <a:solidFill>
                  <a:srgbClr val="002060"/>
                </a:solidFill>
              </a:rPr>
              <a:t>ограничений на покупку</a:t>
            </a:r>
          </a:p>
          <a:p>
            <a:pPr marL="342900" indent="-342900">
              <a:buFont typeface="+mj-lt"/>
              <a:buAutoNum type="arabicParenR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</a:rPr>
              <a:t>Провести сравнительного анализа </a:t>
            </a:r>
            <a:r>
              <a:rPr lang="ru-RU" sz="1600" dirty="0">
                <a:solidFill>
                  <a:srgbClr val="002060"/>
                </a:solidFill>
              </a:rPr>
              <a:t>всех обращающихся на рынке российских онкологических препаратов, их соответствия оригинальным – по качеству, эффективности и </a:t>
            </a:r>
            <a:r>
              <a:rPr lang="ru-RU" sz="1600" dirty="0" smtClean="0">
                <a:solidFill>
                  <a:srgbClr val="002060"/>
                </a:solidFill>
              </a:rPr>
              <a:t>безопасность</a:t>
            </a:r>
          </a:p>
          <a:p>
            <a:pPr marL="342900" indent="-342900">
              <a:buFont typeface="+mj-lt"/>
              <a:buAutoNum type="arabicParenR"/>
            </a:pP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</a:rPr>
              <a:t>Сравнительные </a:t>
            </a:r>
            <a:r>
              <a:rPr lang="ru-RU" sz="1600" dirty="0">
                <a:solidFill>
                  <a:srgbClr val="002060"/>
                </a:solidFill>
              </a:rPr>
              <a:t>пострегистрационные клинические </a:t>
            </a:r>
            <a:r>
              <a:rPr lang="ru-RU" sz="1600" dirty="0" smtClean="0">
                <a:solidFill>
                  <a:srgbClr val="002060"/>
                </a:solidFill>
              </a:rPr>
              <a:t>исследования проводят </a:t>
            </a:r>
            <a:r>
              <a:rPr lang="ru-RU" sz="1600" dirty="0">
                <a:solidFill>
                  <a:srgbClr val="002060"/>
                </a:solidFill>
              </a:rPr>
              <a:t>сами </a:t>
            </a:r>
            <a:r>
              <a:rPr lang="ru-RU" sz="1600" dirty="0" smtClean="0">
                <a:solidFill>
                  <a:srgbClr val="002060"/>
                </a:solidFill>
              </a:rPr>
              <a:t>мед. </a:t>
            </a:r>
            <a:r>
              <a:rPr lang="ru-RU" sz="1600" dirty="0">
                <a:solidFill>
                  <a:srgbClr val="002060"/>
                </a:solidFill>
              </a:rPr>
              <a:t>организации</a:t>
            </a:r>
            <a:r>
              <a:rPr lang="ru-RU" sz="1600" dirty="0" smtClean="0">
                <a:solidFill>
                  <a:srgbClr val="002060"/>
                </a:solidFill>
              </a:rPr>
              <a:t>, имеющие возможность следить </a:t>
            </a:r>
            <a:r>
              <a:rPr lang="ru-RU" sz="1600" dirty="0">
                <a:solidFill>
                  <a:srgbClr val="002060"/>
                </a:solidFill>
              </a:rPr>
              <a:t>за пациентами и за эффективностью их </a:t>
            </a:r>
            <a:r>
              <a:rPr lang="ru-RU" sz="1600" dirty="0" smtClean="0">
                <a:solidFill>
                  <a:srgbClr val="002060"/>
                </a:solidFill>
              </a:rPr>
              <a:t>лечения, но </a:t>
            </a:r>
            <a:r>
              <a:rPr lang="ru-RU" sz="1600" dirty="0">
                <a:solidFill>
                  <a:srgbClr val="002060"/>
                </a:solidFill>
              </a:rPr>
              <a:t>результаты этих исследований пока не </a:t>
            </a:r>
            <a:r>
              <a:rPr lang="ru-RU" sz="1600" dirty="0" smtClean="0">
                <a:solidFill>
                  <a:srgbClr val="002060"/>
                </a:solidFill>
              </a:rPr>
              <a:t>учитываются. Поэтому, Минздраву должен принять решении по урегулированию и фин. обеспечению этого вопроса</a:t>
            </a: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ru-RU" sz="1600" dirty="0" smtClean="0"/>
          </a:p>
          <a:p>
            <a:pPr marL="342900" indent="-342900">
              <a:buFont typeface="+mj-lt"/>
              <a:buAutoNum type="arabicParenR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89028" l="10000" r="76556">
                        <a14:foregroundMark x1="65889" y1="74583" x2="67000" y2="74583"/>
                        <a14:foregroundMark x1="70667" y1="84167" x2="70667" y2="84167"/>
                        <a14:foregroundMark x1="58222" y1="84861" x2="58222" y2="8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12" y="3744094"/>
            <a:ext cx="1080120" cy="864096"/>
          </a:xfrm>
          <a:prstGeom prst="rect">
            <a:avLst/>
          </a:prstGeom>
        </p:spPr>
      </p:pic>
      <p:pic>
        <p:nvPicPr>
          <p:cNvPr id="5" name="Picture 7" descr="C:\Documents and Settings\Arina\Рабочий стол\new objects\презентация\человечки\upravlen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5" y="38085"/>
            <a:ext cx="720080" cy="11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4418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целях реализации федерального проекта  «Борьба с онкологическими заболеваниями» 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(от 14.02.2020) было предложено: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7" descr="C:\Documents and Settings\Arina\Рабочий стол\new objects\презентация\человечки\upravlen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5" y="38085"/>
            <a:ext cx="720080" cy="11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219367"/>
            <a:ext cx="8280920" cy="50405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342900" indent="-342900">
              <a:buFont typeface="+mj-lt"/>
              <a:buAutoNum type="arabicParenR"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40482"/>
            <a:ext cx="8280920" cy="54528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chemeClr val="bg1"/>
                </a:solidFill>
              </a:rPr>
              <a:t>Шл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chemeClr val="bg1"/>
                </a:solidFill>
              </a:rPr>
              <a:t>Л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chemeClr val="bg1"/>
                </a:solidFill>
              </a:rPr>
              <a:t>Шщ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chemeClr val="bg1"/>
                </a:solidFill>
              </a:rPr>
              <a:t>Ш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chemeClr val="bg1"/>
                </a:solidFill>
              </a:rPr>
              <a:t>о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</a:rPr>
              <a:t>Решить вопрос </a:t>
            </a:r>
            <a:r>
              <a:rPr lang="ru-RU" sz="1600" dirty="0">
                <a:solidFill>
                  <a:srgbClr val="002060"/>
                </a:solidFill>
              </a:rPr>
              <a:t>с теми онкологическими препаратами, которых или нет сейчас на </a:t>
            </a:r>
            <a:r>
              <a:rPr lang="ru-RU" sz="1600" dirty="0" smtClean="0">
                <a:solidFill>
                  <a:srgbClr val="002060"/>
                </a:solidFill>
              </a:rPr>
              <a:t>       рынке</a:t>
            </a:r>
            <a:r>
              <a:rPr lang="ru-RU" sz="1600" dirty="0">
                <a:solidFill>
                  <a:srgbClr val="002060"/>
                </a:solidFill>
              </a:rPr>
              <a:t>, или они не имеют в инструкции по медицинскому применению показаний для применения у детей. Нужно исключить такие ситуации в будущем, также необходимо </a:t>
            </a:r>
            <a:r>
              <a:rPr lang="ru-RU" sz="1600" dirty="0" smtClean="0">
                <a:solidFill>
                  <a:srgbClr val="002060"/>
                </a:solidFill>
              </a:rPr>
              <a:t>   провести </a:t>
            </a:r>
            <a:r>
              <a:rPr lang="ru-RU" sz="1600" dirty="0">
                <a:solidFill>
                  <a:srgbClr val="002060"/>
                </a:solidFill>
              </a:rPr>
              <a:t>меры, чтобы пациенту назначался тот препарат, в котором он нуждается, и при необходимости внести изменения в инструкцию по медицинскому </a:t>
            </a:r>
            <a:r>
              <a:rPr lang="ru-RU" sz="1600" dirty="0" smtClean="0">
                <a:solidFill>
                  <a:srgbClr val="002060"/>
                </a:solidFill>
              </a:rPr>
              <a:t>применении</a:t>
            </a:r>
          </a:p>
          <a:p>
            <a:pPr marL="342900" indent="-342900">
              <a:buFont typeface="+mj-lt"/>
              <a:buAutoNum type="arabicParenR"/>
            </a:pP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</a:rPr>
              <a:t>Предоставить органу полномочия по анализу рынка с точки зрения наличия/отсутствия препаратов</a:t>
            </a:r>
          </a:p>
          <a:p>
            <a:pPr marL="342900" indent="-342900">
              <a:buFont typeface="+mj-lt"/>
              <a:buAutoNum type="arabicParenR"/>
            </a:pP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</a:rPr>
              <a:t>Дополнить </a:t>
            </a:r>
            <a:r>
              <a:rPr lang="ru-RU" sz="1600" dirty="0">
                <a:solidFill>
                  <a:srgbClr val="002060"/>
                </a:solidFill>
              </a:rPr>
              <a:t>национальный проект «Здравоохранение» мероприятием по утверждению единого порядка диспансерного наблюдения за онкологическими </a:t>
            </a:r>
            <a:r>
              <a:rPr lang="ru-RU" sz="1600" dirty="0" smtClean="0">
                <a:solidFill>
                  <a:srgbClr val="002060"/>
                </a:solidFill>
              </a:rPr>
              <a:t>больными</a:t>
            </a:r>
          </a:p>
          <a:p>
            <a:pPr marL="342900" indent="-342900">
              <a:buFont typeface="+mj-lt"/>
              <a:buAutoNum type="arabicParenR"/>
            </a:pP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</a:rPr>
              <a:t>Подготовить необходимых кадров для онкологии, т.е. есть нужда в </a:t>
            </a:r>
            <a:r>
              <a:rPr lang="ru-RU" sz="1600" dirty="0" err="1" smtClean="0">
                <a:solidFill>
                  <a:srgbClr val="002060"/>
                </a:solidFill>
              </a:rPr>
              <a:t>квалифицирова</a:t>
            </a:r>
            <a:r>
              <a:rPr lang="ru-RU" sz="1600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   ных онкологах</a:t>
            </a: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153" y1="66102" x2="49153" y2="66102"/>
                        <a14:foregroundMark x1="58051" y1="35593" x2="58051" y2="35593"/>
                        <a14:foregroundMark x1="72458" y1="53814" x2="72458" y2="53814"/>
                        <a14:foregroundMark x1="69492" y1="73729" x2="69492" y2="73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9" y="908720"/>
            <a:ext cx="1512168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559" b="100000" l="3814" r="83898">
                        <a14:foregroundMark x1="63559" y1="89407" x2="63559" y2="89407"/>
                        <a14:foregroundMark x1="63136" y1="87712" x2="63136" y2="87712"/>
                        <a14:foregroundMark x1="63136" y1="87288" x2="64831" y2="87288"/>
                        <a14:foregroundMark x1="66525" y1="87288" x2="66525" y2="87288"/>
                        <a14:foregroundMark x1="63983" y1="87288" x2="61864" y2="87288"/>
                        <a14:foregroundMark x1="61864" y1="88559" x2="61864" y2="88559"/>
                        <a14:foregroundMark x1="22881" y1="82203" x2="23305" y2="88136"/>
                        <a14:foregroundMark x1="67797" y1="74153" x2="69492" y2="71186"/>
                        <a14:foregroundMark x1="9746" y1="91525" x2="9746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28712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782452"/>
            <a:ext cx="8784976" cy="5310844"/>
          </a:xfrm>
          <a:prstGeom prst="rect">
            <a:avLst/>
          </a:prstGeom>
          <a:gradFill>
            <a:gsLst>
              <a:gs pos="3000">
                <a:schemeClr val="bg1"/>
              </a:gs>
              <a:gs pos="95400">
                <a:srgbClr val="EDDDD9"/>
              </a:gs>
              <a:gs pos="54000">
                <a:schemeClr val="accent5">
                  <a:lumMod val="40000"/>
                  <a:lumOff val="60000"/>
                </a:schemeClr>
              </a:gs>
              <a:gs pos="100000">
                <a:srgbClr val="F2DDDD"/>
              </a:gs>
              <a:gs pos="16254">
                <a:srgbClr val="DBF2DD"/>
              </a:gs>
              <a:gs pos="94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04663"/>
            <a:ext cx="6768752" cy="7555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Национальный проект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«Образование»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667" r="9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25" y="3789040"/>
            <a:ext cx="3744416" cy="2209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09963"/>
            <a:ext cx="5616624" cy="6255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рамках данного нацпроекта предусмотрено исполнение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следующих 2 крупных целей :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Обеспечение глобальной конкурентоспособности российского образования, вхождение </a:t>
            </a:r>
            <a:r>
              <a:rPr lang="ru-RU" dirty="0" smtClean="0">
                <a:solidFill>
                  <a:srgbClr val="002060"/>
                </a:solidFill>
              </a:rPr>
              <a:t>РФ </a:t>
            </a:r>
            <a:r>
              <a:rPr lang="ru-RU" dirty="0">
                <a:solidFill>
                  <a:srgbClr val="002060"/>
                </a:solidFill>
              </a:rPr>
              <a:t>в число 10 ведущих стран мира по качеству общего </a:t>
            </a:r>
            <a:r>
              <a:rPr lang="ru-RU" dirty="0" smtClean="0">
                <a:solidFill>
                  <a:srgbClr val="002060"/>
                </a:solidFill>
              </a:rPr>
              <a:t>образования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Воспитание гармонично развитой и социально ответственной личности на основе духовно-нравственных ценностей народов </a:t>
            </a:r>
            <a:r>
              <a:rPr lang="ru-RU" dirty="0" smtClean="0">
                <a:solidFill>
                  <a:srgbClr val="002060"/>
                </a:solidFill>
              </a:rPr>
              <a:t>РФ, </a:t>
            </a:r>
            <a:r>
              <a:rPr lang="ru-RU" dirty="0">
                <a:solidFill>
                  <a:srgbClr val="002060"/>
                </a:solidFill>
              </a:rPr>
              <a:t>исторических и национально-культурных традиций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4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5" y="1715215"/>
            <a:ext cx="3033641" cy="44430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50" y="1976305"/>
            <a:ext cx="4128310" cy="356465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4004242" y="2854170"/>
            <a:ext cx="3405368" cy="1143783"/>
            <a:chOff x="5039756" y="2064483"/>
            <a:chExt cx="3405368" cy="114378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5220072" y="2348880"/>
              <a:ext cx="3225052" cy="859386"/>
              <a:chOff x="5220072" y="2348880"/>
              <a:chExt cx="3225052" cy="859386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5940152" y="2348880"/>
                <a:ext cx="2504972" cy="859386"/>
                <a:chOff x="5940152" y="2348880"/>
                <a:chExt cx="2504972" cy="859386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6462476" y="2636911"/>
                  <a:ext cx="1982648" cy="57135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600" b="1" dirty="0">
                      <a:solidFill>
                        <a:srgbClr val="0070C0"/>
                      </a:solidFill>
                      <a:cs typeface="Aharoni" pitchFamily="2" charset="-79"/>
                    </a:rPr>
                    <a:t>784,5</a:t>
                  </a:r>
                  <a:endParaRPr lang="ru-RU" b="1" dirty="0">
                    <a:solidFill>
                      <a:srgbClr val="0070C0"/>
                    </a:solidFill>
                    <a:cs typeface="Aharoni" pitchFamily="2" charset="-79"/>
                  </a:endParaRPr>
                </a:p>
              </p:txBody>
            </p:sp>
            <p:cxnSp>
              <p:nvCxnSpPr>
                <p:cNvPr id="21" name="Прямая соединительная линия 20"/>
                <p:cNvCxnSpPr>
                  <a:stCxn id="20" idx="1"/>
                </p:cNvCxnSpPr>
                <p:nvPr/>
              </p:nvCxnSpPr>
              <p:spPr>
                <a:xfrm flipH="1" flipV="1">
                  <a:off x="5940152" y="2348880"/>
                  <a:ext cx="522324" cy="5737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5220072" y="2348880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Скругленный прямоугольник 16"/>
            <p:cNvSpPr/>
            <p:nvPr/>
          </p:nvSpPr>
          <p:spPr>
            <a:xfrm>
              <a:off x="5039756" y="2064483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18.12.2019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937825" y="5809188"/>
            <a:ext cx="709887" cy="324367"/>
          </a:xfrm>
          <a:prstGeom prst="rect">
            <a:avLst/>
          </a:prstGeom>
          <a:solidFill>
            <a:srgbClr val="9F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4,77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45726" y="4923000"/>
            <a:ext cx="701988" cy="3243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29,2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37828" y="1715215"/>
            <a:ext cx="709886" cy="3243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297,1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37828" y="2190262"/>
            <a:ext cx="709886" cy="324367"/>
          </a:xfrm>
          <a:prstGeom prst="rect">
            <a:avLst/>
          </a:prstGeom>
          <a:solidFill>
            <a:srgbClr val="E2D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82,6</a:t>
            </a:r>
            <a:endParaRPr lang="ru-RU" sz="1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945726" y="3997953"/>
            <a:ext cx="709885" cy="324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160,7</a:t>
            </a:r>
            <a:endParaRPr lang="ru-RU" sz="13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45726" y="2640416"/>
            <a:ext cx="709886" cy="307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8,56</a:t>
            </a:r>
            <a:endParaRPr lang="ru-RU" sz="13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37862" y="3072492"/>
            <a:ext cx="717749" cy="320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82</a:t>
            </a:r>
            <a:endParaRPr lang="ru-RU" sz="11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937827" y="3515489"/>
            <a:ext cx="717785" cy="324367"/>
          </a:xfrm>
          <a:prstGeom prst="rect">
            <a:avLst/>
          </a:prstGeom>
          <a:solidFill>
            <a:srgbClr val="DF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17,5</a:t>
            </a:r>
            <a:endParaRPr lang="ru-RU" sz="1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945726" y="4461530"/>
            <a:ext cx="701988" cy="324367"/>
          </a:xfrm>
          <a:prstGeom prst="rect">
            <a:avLst/>
          </a:prstGeom>
          <a:solidFill>
            <a:srgbClr val="8AB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9,84</a:t>
            </a:r>
            <a:endParaRPr lang="ru-RU" sz="1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937826" y="5384466"/>
            <a:ext cx="709887" cy="324367"/>
          </a:xfrm>
          <a:prstGeom prst="rect">
            <a:avLst/>
          </a:prstGeom>
          <a:solidFill>
            <a:srgbClr val="2FA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107,49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962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86917545"/>
              </p:ext>
            </p:extLst>
          </p:nvPr>
        </p:nvGraphicFramePr>
        <p:xfrm>
          <a:off x="467544" y="188640"/>
          <a:ext cx="820891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1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20687"/>
            <a:ext cx="8784976" cy="5502661"/>
          </a:xfrm>
          <a:prstGeom prst="rect">
            <a:avLst/>
          </a:prstGeom>
          <a:gradFill>
            <a:gsLst>
              <a:gs pos="72000">
                <a:schemeClr val="accent5">
                  <a:lumMod val="20000"/>
                  <a:lumOff val="80000"/>
                </a:schemeClr>
              </a:gs>
              <a:gs pos="54000">
                <a:schemeClr val="accent5">
                  <a:lumMod val="40000"/>
                  <a:lumOff val="60000"/>
                </a:schemeClr>
              </a:gs>
              <a:gs pos="63000">
                <a:srgbClr val="A8D5F1"/>
              </a:gs>
              <a:gs pos="38000">
                <a:srgbClr val="9FCDED"/>
              </a:gs>
              <a:gs pos="100000">
                <a:srgbClr val="F2DDDD"/>
              </a:gs>
              <a:gs pos="17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430" y="242899"/>
            <a:ext cx="6768752" cy="7555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Национальный проект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«Демография»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7080" y="548680"/>
            <a:ext cx="6027407" cy="604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В рамках данного нацпроекта предусмотрено исполнение следующих целей: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Увеличение ожидаемой продолжительности здоровой жизни до 67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лет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Увеличение рождаемости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Увеличение доли граждан, ведущих здоровый образ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жизни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Увеличение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 55% доли граждан, систематически занимающихся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физической культурой и спортом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7080" y="998476"/>
            <a:ext cx="6027407" cy="51248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C:\Documents and Settings\Arina\Рабочий стол\new objects\презентация\человечки\blagoustroist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0" y="3356991"/>
            <a:ext cx="2808514" cy="276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4740169"/>
            <a:ext cx="36004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123188" y="5863921"/>
            <a:ext cx="56506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99892"/>
            <a:ext cx="3384376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84" y="2214328"/>
            <a:ext cx="3238952" cy="343900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550735" y="2511587"/>
            <a:ext cx="2997289" cy="1565485"/>
            <a:chOff x="5103458" y="2094497"/>
            <a:chExt cx="2997289" cy="156548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20072" y="2348880"/>
              <a:ext cx="2880675" cy="1311102"/>
              <a:chOff x="5220072" y="2348880"/>
              <a:chExt cx="2880675" cy="1311102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940152" y="2348880"/>
                <a:ext cx="2160595" cy="1311102"/>
                <a:chOff x="5940152" y="2348880"/>
                <a:chExt cx="2160595" cy="1311102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6218842" y="3011910"/>
                  <a:ext cx="1881905" cy="64807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3421,7</a:t>
                  </a: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 flipV="1">
                  <a:off x="5940152" y="2348880"/>
                  <a:ext cx="650385" cy="6630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20072" y="2348880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5103458" y="2094497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18.12.2019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188384" y="1913841"/>
            <a:ext cx="807552" cy="3805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2981,5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8384" y="2642074"/>
            <a:ext cx="807552" cy="380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166,1</a:t>
            </a:r>
            <a:endParaRPr lang="ru-RU" sz="13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188384" y="3365823"/>
            <a:ext cx="807552" cy="380506"/>
          </a:xfrm>
          <a:prstGeom prst="rect">
            <a:avLst/>
          </a:prstGeom>
          <a:solidFill>
            <a:srgbClr val="E2D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95,2</a:t>
            </a:r>
            <a:endParaRPr lang="ru-RU" sz="1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188384" y="4077072"/>
            <a:ext cx="807552" cy="3805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7,36</a:t>
            </a:r>
            <a:endParaRPr lang="ru-RU" sz="13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188384" y="4831754"/>
            <a:ext cx="807552" cy="38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171,6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3875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0545854"/>
              </p:ext>
            </p:extLst>
          </p:nvPr>
        </p:nvGraphicFramePr>
        <p:xfrm>
          <a:off x="467544" y="-9939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7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0"/>
            <a:ext cx="8784976" cy="6309319"/>
          </a:xfrm>
          <a:prstGeom prst="rect">
            <a:avLst/>
          </a:prstGeom>
          <a:gradFill>
            <a:gsLst>
              <a:gs pos="42000">
                <a:schemeClr val="bg2">
                  <a:lumMod val="20000"/>
                  <a:lumOff val="80000"/>
                </a:schemeClr>
              </a:gs>
              <a:gs pos="86000">
                <a:schemeClr val="accent4">
                  <a:lumMod val="20000"/>
                  <a:lumOff val="80000"/>
                </a:schemeClr>
              </a:gs>
              <a:gs pos="100000">
                <a:srgbClr val="F2DDDD"/>
              </a:gs>
              <a:gs pos="11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97410"/>
            <a:ext cx="662473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6" b="96429" l="0" r="100000">
                        <a14:foregroundMark x1="9804" y1="39286" x2="45098" y2="60714"/>
                        <a14:foregroundMark x1="9804" y1="64286" x2="45098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642" y="1151063"/>
            <a:ext cx="485843" cy="5334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0995" y="90872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По данным Счетной Палаты за 2019 г. расходы по нацпроекту «Демография» составили 95,5% от запланированных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2278" y="2841902"/>
            <a:ext cx="7848872" cy="2308324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Так на </a:t>
            </a:r>
            <a:r>
              <a:rPr lang="ru-RU" sz="2400" b="1" dirty="0" smtClean="0">
                <a:solidFill>
                  <a:srgbClr val="002060"/>
                </a:solidFill>
              </a:rPr>
              <a:t>1.09.2019</a:t>
            </a:r>
            <a:r>
              <a:rPr lang="ru-RU" sz="2400" dirty="0" smtClean="0">
                <a:solidFill>
                  <a:srgbClr val="002060"/>
                </a:solidFill>
              </a:rPr>
              <a:t> самый низкий объем исполнения средств </a:t>
            </a:r>
            <a:r>
              <a:rPr lang="ru-RU" sz="2400" dirty="0" err="1" smtClean="0">
                <a:solidFill>
                  <a:srgbClr val="002060"/>
                </a:solidFill>
              </a:rPr>
              <a:t>фед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б</a:t>
            </a:r>
            <a:r>
              <a:rPr lang="ru-RU" sz="2400" dirty="0" smtClean="0">
                <a:solidFill>
                  <a:srgbClr val="002060"/>
                </a:solidFill>
              </a:rPr>
              <a:t>юджета по следующим федеральным проектам: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«Содействие занятости женщин» (25,2%)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«Спорт-норма жизни» (41.2%)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«Старшее поколение» (44.5%)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28889"/>
            <a:ext cx="8784976" cy="6309319"/>
          </a:xfrm>
          <a:prstGeom prst="rect">
            <a:avLst/>
          </a:prstGeom>
          <a:gradFill>
            <a:gsLst>
              <a:gs pos="42000">
                <a:schemeClr val="bg2">
                  <a:lumMod val="20000"/>
                  <a:lumOff val="80000"/>
                </a:schemeClr>
              </a:gs>
              <a:gs pos="86000">
                <a:schemeClr val="accent4">
                  <a:lumMod val="20000"/>
                  <a:lumOff val="80000"/>
                </a:schemeClr>
              </a:gs>
              <a:gs pos="100000">
                <a:srgbClr val="F2DDDD"/>
              </a:gs>
              <a:gs pos="11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7848872" cy="707886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Причины низкого освоения средств федерального проекта по федеральному проекту «Содействие занятости женщин»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136904" cy="440120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</a:rPr>
              <a:t>Низкая строительная готовность </a:t>
            </a:r>
            <a:r>
              <a:rPr lang="ru-RU" sz="2000" i="1" dirty="0">
                <a:solidFill>
                  <a:srgbClr val="002060"/>
                </a:solidFill>
              </a:rPr>
              <a:t>детских садов, отсутствием или подготовкой некачественной проектной документации, поздним заключением контрактов на строительство детских </a:t>
            </a:r>
            <a:r>
              <a:rPr lang="ru-RU" sz="2000" i="1" dirty="0" smtClean="0">
                <a:solidFill>
                  <a:srgbClr val="002060"/>
                </a:solidFill>
              </a:rPr>
              <a:t>садов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000" i="1" dirty="0">
              <a:solidFill>
                <a:srgbClr val="002060"/>
              </a:solidFill>
            </a:endParaRPr>
          </a:p>
          <a:p>
            <a:pPr lvl="0"/>
            <a:endParaRPr lang="ru-RU" sz="2000" i="1" dirty="0">
              <a:solidFill>
                <a:srgbClr val="00206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</a:rPr>
              <a:t>По </a:t>
            </a:r>
            <a:r>
              <a:rPr lang="ru-RU" sz="2000" i="1" dirty="0">
                <a:solidFill>
                  <a:srgbClr val="002060"/>
                </a:solidFill>
              </a:rPr>
              <a:t>мероприятию </a:t>
            </a:r>
            <a:r>
              <a:rPr lang="ru-RU" sz="2000" i="1" dirty="0" smtClean="0">
                <a:solidFill>
                  <a:srgbClr val="002060"/>
                </a:solidFill>
              </a:rPr>
              <a:t>проведение </a:t>
            </a:r>
            <a:r>
              <a:rPr lang="ru-RU" sz="2000" i="1" u="sng" dirty="0"/>
              <a:t>обмена опытом и распространение лучших практик по содействию занятости женщин, находящихся в отпуске по уходу за </a:t>
            </a:r>
            <a:r>
              <a:rPr lang="ru-RU" sz="2000" i="1" u="sng" dirty="0" smtClean="0"/>
              <a:t>ребенком</a:t>
            </a:r>
            <a:r>
              <a:rPr lang="ru-RU" sz="2000" i="1" dirty="0" smtClean="0"/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многие социальные практики </a:t>
            </a:r>
            <a:r>
              <a:rPr lang="ru-RU" sz="2000" i="1" dirty="0">
                <a:solidFill>
                  <a:srgbClr val="002060"/>
                </a:solidFill>
              </a:rPr>
              <a:t>регионов нацелены лишь на увеличение численности обучившихся, а не на организацию рабочих мест и трудоустройство женщин после </a:t>
            </a:r>
            <a:r>
              <a:rPr lang="ru-RU" sz="2000" i="1" dirty="0" smtClean="0">
                <a:solidFill>
                  <a:srgbClr val="002060"/>
                </a:solidFill>
              </a:rPr>
              <a:t>переобучения.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rina\Рабочий стол\new objects\презентация\человечки\abituri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3759" y="4264206"/>
            <a:ext cx="5803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t="5457" r="20387" b="7502"/>
          <a:stretch/>
        </p:blipFill>
        <p:spPr>
          <a:xfrm>
            <a:off x="1259632" y="3298963"/>
            <a:ext cx="3275474" cy="30212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336930"/>
            <a:ext cx="4896544" cy="2951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Национальные проекты – это новые национальные проекты федерального масштаба, разработанные для достижения целей, определенных  </a:t>
            </a:r>
            <a:r>
              <a:rPr lang="ru-RU" b="1" dirty="0" smtClean="0">
                <a:solidFill>
                  <a:srgbClr val="002060"/>
                </a:solidFill>
              </a:rPr>
              <a:t>Указом Президента РФ от 7 мая 2018 года №204 «О национальных целях и стратегических задачах развития РФ на период до 2024 года»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Documents and Settings\Arina\Рабочий стол\new objects\презентация\человечки\mer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2" y="2664379"/>
            <a:ext cx="18739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0870" y="3276448"/>
            <a:ext cx="4073594" cy="3043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повышения уровня жизни граждан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создания комфортных условий для проживания граждан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создание условий и возможностей для самореализации и раскрытия таланта каждого </a:t>
            </a:r>
            <a:r>
              <a:rPr lang="ru-RU" dirty="0" smtClean="0">
                <a:solidFill>
                  <a:srgbClr val="002060"/>
                </a:solidFill>
              </a:rPr>
              <a:t>человека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увеличения численности населения </a:t>
            </a:r>
            <a:r>
              <a:rPr lang="ru-RU" dirty="0" smtClean="0">
                <a:solidFill>
                  <a:srgbClr val="002060"/>
                </a:solidFill>
              </a:rPr>
              <a:t>страны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осуществление прорывного </a:t>
            </a:r>
            <a:r>
              <a:rPr lang="ru-RU" dirty="0">
                <a:solidFill>
                  <a:srgbClr val="002060"/>
                </a:solidFill>
              </a:rPr>
              <a:t>научно-технологического и социально-экономического развития </a:t>
            </a:r>
            <a:r>
              <a:rPr lang="ru-RU" dirty="0" smtClean="0">
                <a:solidFill>
                  <a:srgbClr val="002060"/>
                </a:solidFill>
              </a:rPr>
              <a:t>РФ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20870" y="3025691"/>
            <a:ext cx="4089143" cy="276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Цели указа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92900" cy="6309319"/>
          </a:xfrm>
          <a:prstGeom prst="rect">
            <a:avLst/>
          </a:prstGeom>
          <a:gradFill>
            <a:gsLst>
              <a:gs pos="42000">
                <a:schemeClr val="bg2">
                  <a:lumMod val="20000"/>
                  <a:lumOff val="80000"/>
                </a:schemeClr>
              </a:gs>
              <a:gs pos="86000">
                <a:schemeClr val="accent4">
                  <a:lumMod val="20000"/>
                  <a:lumOff val="80000"/>
                </a:schemeClr>
              </a:gs>
              <a:gs pos="100000">
                <a:srgbClr val="F2DDDD"/>
              </a:gs>
              <a:gs pos="11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6937"/>
            <a:ext cx="8568952" cy="707886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Причины низкого освоения средств федерального проекта по федеральному проекту «</a:t>
            </a:r>
            <a:r>
              <a:rPr lang="ru-RU" sz="2000" b="1" dirty="0"/>
              <a:t>Спорт-норма жизни</a:t>
            </a:r>
            <a:r>
              <a:rPr lang="ru-RU" sz="2000" b="1" dirty="0" smtClean="0"/>
              <a:t>» и </a:t>
            </a:r>
            <a:r>
              <a:rPr lang="ru-RU" sz="2000" b="1" dirty="0"/>
              <a:t>«Старшее поколение»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436" y="899767"/>
            <a:ext cx="8784976" cy="541686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/>
              <a:t>Оплата работ на основании принятых государственным заказчиком актов выполненных работ по государственным контрактам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/>
              <a:t>Низкое кассовое исполнение федерального проекта «Старшее поколение» по переобучению граждан </a:t>
            </a:r>
            <a:r>
              <a:rPr lang="ru-RU" sz="1600" i="1" dirty="0" err="1" smtClean="0"/>
              <a:t>предпенсионного</a:t>
            </a:r>
            <a:r>
              <a:rPr lang="ru-RU" sz="1600" i="1" dirty="0" smtClean="0"/>
              <a:t> обусловлено экономией, сложившейся по результатам конкурсных процедур по предоставлению образовательных услуг, оплатой договоров и соглашений в полном объеме только после завершения обучения </a:t>
            </a:r>
            <a:r>
              <a:rPr lang="ru-RU" sz="1400" dirty="0" smtClean="0"/>
              <a:t>(при этом неполное освоение бюджетных средств не повлияло на исполнение планового значения показателя, установленного на  2019 год – направлено на обучение 75 тыс. человек)</a:t>
            </a:r>
          </a:p>
          <a:p>
            <a:endParaRPr lang="ru-RU" sz="1400" i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/>
              <a:t>В рамках федерального проекта «Спорт-норма жизни» по состоянию на 1.09.2019 года не были осуществлены расходы на строительство детского спортивно-образовательного цента круглогодичного профиля в Калининградской области </a:t>
            </a:r>
            <a:r>
              <a:rPr lang="ru-RU" sz="1600" dirty="0"/>
              <a:t>(155,0 млн. рублей) </a:t>
            </a:r>
            <a:r>
              <a:rPr lang="ru-RU" sz="1600" i="1" dirty="0"/>
              <a:t>в связи с поздним принятием акта Правительства Российской Федерации и длительностью проведения конкурсных процедур. </a:t>
            </a:r>
          </a:p>
          <a:p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/>
              <a:t>Только в сентябре </a:t>
            </a:r>
            <a:r>
              <a:rPr lang="ru-RU" sz="1600" i="1" dirty="0" err="1"/>
              <a:t>Минкавказом</a:t>
            </a:r>
            <a:r>
              <a:rPr lang="ru-RU" sz="1600" i="1" dirty="0"/>
              <a:t> России начато финансирование создания многофункциональных спортивных площадок и физкультурно-оздоровительных комплексов на территории курорта Кисловодска, что связано с длительностью проведения в регионе конкурсных процедур и поздним заключением контрактов на строительно-монтажные работы  в августе 2019  г. </a:t>
            </a:r>
            <a:r>
              <a:rPr lang="ru-RU" sz="1600" dirty="0"/>
              <a:t>(установленный срок ввода в эксплуатацию/поставки и монтажа оборудования – ноябрь 2019 года</a:t>
            </a:r>
            <a:r>
              <a:rPr lang="ru-RU" sz="1600" dirty="0" smtClean="0"/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9" b="93431" l="1504" r="90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55" y="2406848"/>
            <a:ext cx="388759" cy="800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3431" l="1504" r="90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4005064"/>
            <a:ext cx="388759" cy="800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9" b="93431" l="1504" r="90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212577"/>
            <a:ext cx="288032" cy="593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9" b="93431" l="1504" r="90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930" y="1148477"/>
            <a:ext cx="288032" cy="5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665" y="626442"/>
            <a:ext cx="8784976" cy="5616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78823" y="242899"/>
            <a:ext cx="6768752" cy="7555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Национальный проект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«Культура»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8" b="97830" l="11359" r="88196">
                        <a14:foregroundMark x1="18263" y1="60267" x2="14922" y2="65442"/>
                        <a14:foregroundMark x1="15367" y1="66277" x2="16481" y2="69115"/>
                        <a14:foregroundMark x1="19488" y1="72454" x2="19488" y2="84140"/>
                        <a14:foregroundMark x1="19933" y1="84307" x2="27394" y2="85309"/>
                        <a14:foregroundMark x1="16481" y1="62104" x2="15924" y2="61102"/>
                        <a14:foregroundMark x1="19042" y1="59599" x2="18263" y2="57763"/>
                        <a14:foregroundMark x1="17483" y1="38230" x2="42650" y2="10017"/>
                        <a14:foregroundMark x1="42316" y1="14190" x2="40423" y2="15359"/>
                        <a14:foregroundMark x1="42428" y1="13689" x2="43653" y2="12688"/>
                        <a14:foregroundMark x1="47884" y1="91653" x2="52561" y2="85643"/>
                        <a14:foregroundMark x1="56347" y1="65275" x2="55902" y2="62604"/>
                        <a14:foregroundMark x1="24276" y1="37896" x2="44209" y2="23873"/>
                        <a14:foregroundMark x1="34633" y1="23873" x2="34744" y2="32888"/>
                        <a14:foregroundMark x1="29399" y1="28715" x2="36303" y2="22705"/>
                        <a14:foregroundMark x1="24610" y1="32387" x2="28731" y2="28715"/>
                        <a14:foregroundMark x1="26615" y1="32053" x2="29287" y2="29215"/>
                        <a14:backgroundMark x1="33742" y1="25710" x2="23385" y2="36060"/>
                        <a14:backgroundMark x1="24165" y1="35559" x2="34633" y2="29382"/>
                        <a14:backgroundMark x1="35412" y1="23539" x2="35857" y2="28214"/>
                        <a14:backgroundMark x1="38864" y1="20033" x2="38864" y2="25876"/>
                        <a14:backgroundMark x1="35969" y1="23539" x2="36637" y2="22871"/>
                        <a14:backgroundMark x1="36192" y1="23205" x2="36192" y2="23205"/>
                        <a14:backgroundMark x1="40646" y1="25543" x2="40646" y2="25543"/>
                        <a14:backgroundMark x1="15256" y1="64775" x2="15033" y2="6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606719"/>
            <a:ext cx="6210047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0204" y="1831476"/>
            <a:ext cx="5040560" cy="1078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рамках данного нацпроекта предусмотрено исполнение следующих целей: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133" y="4437112"/>
            <a:ext cx="6138039" cy="15869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Увеличение на 15% числа посещений организаций </a:t>
            </a:r>
            <a:r>
              <a:rPr lang="ru-RU" dirty="0" smtClean="0">
                <a:solidFill>
                  <a:srgbClr val="002060"/>
                </a:solidFill>
              </a:rPr>
              <a:t>культуры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Увеличение числа обращений к цифровым ресурсам в сфере культуры в 5 раз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4743340" y="3356992"/>
            <a:ext cx="521415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228184" y="2780928"/>
            <a:ext cx="648072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218294" y="3899213"/>
            <a:ext cx="576064" cy="562095"/>
          </a:xfrm>
          <a:prstGeom prst="star5">
            <a:avLst>
              <a:gd name="adj" fmla="val 139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506326" y="5157192"/>
            <a:ext cx="648072" cy="5026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794358" y="2755814"/>
            <a:ext cx="684076" cy="5546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7" y="2216815"/>
            <a:ext cx="3655682" cy="2724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4"/>
          <a:stretch/>
        </p:blipFill>
        <p:spPr>
          <a:xfrm>
            <a:off x="5058053" y="2068299"/>
            <a:ext cx="3132347" cy="312024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355977" y="2731745"/>
            <a:ext cx="3168348" cy="1109716"/>
            <a:chOff x="4941708" y="2203657"/>
            <a:chExt cx="3168348" cy="110971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20072" y="2348880"/>
              <a:ext cx="2889984" cy="964493"/>
              <a:chOff x="5220072" y="2348880"/>
              <a:chExt cx="2889984" cy="964493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805804" y="2348880"/>
                <a:ext cx="2304252" cy="964493"/>
                <a:chOff x="5805804" y="2348880"/>
                <a:chExt cx="2304252" cy="964493"/>
              </a:xfrm>
            </p:grpSpPr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 flipV="1">
                  <a:off x="5805804" y="2348880"/>
                  <a:ext cx="702075" cy="46929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Прямоугольник 17"/>
                <p:cNvSpPr/>
                <p:nvPr/>
              </p:nvSpPr>
              <p:spPr>
                <a:xfrm>
                  <a:off x="6309857" y="2761341"/>
                  <a:ext cx="1800199" cy="5520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6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122,07</a:t>
                  </a:r>
                  <a:endParaRPr lang="ru-RU" b="1" dirty="0" smtClean="0">
                    <a:solidFill>
                      <a:srgbClr val="0070C0"/>
                    </a:solidFill>
                    <a:cs typeface="Aharoni" pitchFamily="2" charset="-79"/>
                  </a:endParaRPr>
                </a:p>
              </p:txBody>
            </p: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20072" y="2348880"/>
                <a:ext cx="58573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4941708" y="2203657"/>
              <a:ext cx="1080119" cy="1091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18.12.2019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269666" y="2295381"/>
            <a:ext cx="1008112" cy="436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86,19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9667" y="3415388"/>
            <a:ext cx="1008112" cy="4260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21,65</a:t>
            </a:r>
            <a:endParaRPr lang="ru-RU" sz="13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69668" y="4510926"/>
            <a:ext cx="1028862" cy="43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14,23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875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9672626"/>
              </p:ext>
            </p:extLst>
          </p:nvPr>
        </p:nvGraphicFramePr>
        <p:xfrm>
          <a:off x="467544" y="-9939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1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0614"/>
            <a:ext cx="8743102" cy="535377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303134" y="50688"/>
            <a:ext cx="6768752" cy="1107634"/>
            <a:chOff x="1289007" y="166602"/>
            <a:chExt cx="6768752" cy="1107634"/>
          </a:xfrm>
        </p:grpSpPr>
        <p:sp>
          <p:nvSpPr>
            <p:cNvPr id="3" name="Овал 2"/>
            <p:cNvSpPr/>
            <p:nvPr/>
          </p:nvSpPr>
          <p:spPr>
            <a:xfrm>
              <a:off x="1539198" y="166602"/>
              <a:ext cx="6336704" cy="110763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289007" y="217917"/>
              <a:ext cx="6768752" cy="755577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Национальный проект 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«Безопасность и качественные автомобильные дороги»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59463" y="970614"/>
            <a:ext cx="5694652" cy="5290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 рамках данного нацпроекта предусмотрено исполнение следующих целей: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Сделать комфортным и безопасным передвижение по российским </a:t>
            </a:r>
            <a:r>
              <a:rPr lang="ru-RU" dirty="0" smtClean="0">
                <a:solidFill>
                  <a:srgbClr val="C00000"/>
                </a:solidFill>
              </a:rPr>
              <a:t>дорогам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Отремонтировать региональные и муниципальные дороги, а также дороги в военных </a:t>
            </a:r>
            <a:r>
              <a:rPr lang="ru-RU" dirty="0" smtClean="0">
                <a:solidFill>
                  <a:srgbClr val="C00000"/>
                </a:solidFill>
              </a:rPr>
              <a:t>городках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Ликвидировать </a:t>
            </a:r>
            <a:r>
              <a:rPr lang="ru-RU" dirty="0">
                <a:solidFill>
                  <a:srgbClr val="C00000"/>
                </a:solidFill>
              </a:rPr>
              <a:t>места концентрации </a:t>
            </a:r>
            <a:r>
              <a:rPr lang="ru-RU" dirty="0" smtClean="0">
                <a:solidFill>
                  <a:srgbClr val="C00000"/>
                </a:solidFill>
              </a:rPr>
              <a:t>ДТП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Внедрить </a:t>
            </a:r>
            <a:r>
              <a:rPr lang="ru-RU" dirty="0">
                <a:solidFill>
                  <a:srgbClr val="C00000"/>
                </a:solidFill>
              </a:rPr>
              <a:t>интеллектуальные системы </a:t>
            </a:r>
            <a:r>
              <a:rPr lang="ru-RU" dirty="0" smtClean="0">
                <a:solidFill>
                  <a:srgbClr val="C00000"/>
                </a:solidFill>
              </a:rPr>
              <a:t>управления движением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Усилить </a:t>
            </a:r>
            <a:r>
              <a:rPr lang="ru-RU" dirty="0">
                <a:solidFill>
                  <a:srgbClr val="C00000"/>
                </a:solidFill>
              </a:rPr>
              <a:t>контроль за соблюдением </a:t>
            </a:r>
            <a:r>
              <a:rPr lang="ru-RU" dirty="0" smtClean="0">
                <a:solidFill>
                  <a:srgbClr val="C00000"/>
                </a:solidFill>
              </a:rPr>
              <a:t>ПДД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Сокращение количества смертей на дорогах в 3 раза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7" y="2256083"/>
            <a:ext cx="3958557" cy="2588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07" y="2004055"/>
            <a:ext cx="3168352" cy="295232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88024" y="2203658"/>
            <a:ext cx="3041842" cy="1513374"/>
            <a:chOff x="5103458" y="2094497"/>
            <a:chExt cx="3041842" cy="151337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20072" y="2348880"/>
              <a:ext cx="2925228" cy="1258991"/>
              <a:chOff x="5220072" y="2348880"/>
              <a:chExt cx="2925228" cy="1258991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940152" y="2348880"/>
                <a:ext cx="2205148" cy="1258991"/>
                <a:chOff x="5940152" y="2348880"/>
                <a:chExt cx="2205148" cy="1258991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6327594" y="2906552"/>
                  <a:ext cx="1817706" cy="70131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2711,6</a:t>
                  </a:r>
                  <a:endParaRPr lang="ru-RU" b="1" dirty="0" smtClean="0">
                    <a:solidFill>
                      <a:srgbClr val="0070C0"/>
                    </a:solidFill>
                    <a:cs typeface="Aharoni" pitchFamily="2" charset="-79"/>
                  </a:endParaRP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 flipV="1">
                  <a:off x="5940152" y="2348880"/>
                  <a:ext cx="557380" cy="57606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20072" y="2348880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5103458" y="2094497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18.12.2019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786782" y="2210165"/>
            <a:ext cx="803159" cy="4784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2382,7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86782" y="2887925"/>
            <a:ext cx="803159" cy="4784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271,3</a:t>
            </a:r>
            <a:endParaRPr lang="ru-RU" sz="13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86782" y="3581330"/>
            <a:ext cx="803159" cy="4784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52,01</a:t>
            </a:r>
            <a:endParaRPr lang="ru-RU" sz="11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86782" y="4293406"/>
            <a:ext cx="803159" cy="4849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5,6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13153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91339001"/>
              </p:ext>
            </p:extLst>
          </p:nvPr>
        </p:nvGraphicFramePr>
        <p:xfrm>
          <a:off x="467544" y="-9939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56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8" y="872007"/>
            <a:ext cx="8748000" cy="538682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303134" y="102003"/>
            <a:ext cx="6768752" cy="1107634"/>
            <a:chOff x="1289007" y="166602"/>
            <a:chExt cx="6768752" cy="1107634"/>
          </a:xfrm>
        </p:grpSpPr>
        <p:sp>
          <p:nvSpPr>
            <p:cNvPr id="3" name="Овал 2"/>
            <p:cNvSpPr/>
            <p:nvPr/>
          </p:nvSpPr>
          <p:spPr>
            <a:xfrm>
              <a:off x="1539198" y="166602"/>
              <a:ext cx="6336704" cy="110763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89007" y="217917"/>
              <a:ext cx="6768752" cy="755577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Национальный проект 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«Жилье и городская среда»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66759" y="1230258"/>
            <a:ext cx="8064896" cy="216024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 рамках данного нацпроекта предусмотрено исполнение следующих целей: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Обеспечение </a:t>
            </a:r>
            <a:r>
              <a:rPr lang="ru-RU" dirty="0">
                <a:solidFill>
                  <a:schemeClr val="tx1"/>
                </a:solidFill>
              </a:rPr>
              <a:t>доступным жильем семей со средним достатком,</a:t>
            </a:r>
          </a:p>
          <a:p>
            <a:r>
              <a:rPr lang="ru-RU" dirty="0">
                <a:solidFill>
                  <a:schemeClr val="tx1"/>
                </a:solidFill>
              </a:rPr>
              <a:t>в том числе создание возможностей для приобретения (строительства</a:t>
            </a:r>
          </a:p>
          <a:p>
            <a:r>
              <a:rPr lang="ru-RU" dirty="0">
                <a:solidFill>
                  <a:schemeClr val="tx1"/>
                </a:solidFill>
              </a:rPr>
              <a:t>ими жилья с использованием ипотечного кредита, ставка по которому</a:t>
            </a:r>
          </a:p>
          <a:p>
            <a:r>
              <a:rPr lang="ru-RU" dirty="0">
                <a:solidFill>
                  <a:schemeClr val="tx1"/>
                </a:solidFill>
              </a:rPr>
              <a:t>должна быть менее 8</a:t>
            </a:r>
            <a:r>
              <a:rPr lang="ru-RU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Увеличение </a:t>
            </a:r>
            <a:r>
              <a:rPr lang="ru-RU" dirty="0">
                <a:solidFill>
                  <a:schemeClr val="tx1"/>
                </a:solidFill>
              </a:rPr>
              <a:t>объема жилищного строительства не менее чем до 120 млн кв. </a:t>
            </a:r>
            <a:r>
              <a:rPr lang="ru-RU" dirty="0" smtClean="0">
                <a:solidFill>
                  <a:schemeClr val="tx1"/>
                </a:solidFill>
              </a:rPr>
              <a:t>м в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49" y="3544554"/>
            <a:ext cx="4709111" cy="187980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Кардинальное </a:t>
            </a:r>
            <a:r>
              <a:rPr lang="ru-RU" dirty="0">
                <a:solidFill>
                  <a:schemeClr val="tx1"/>
                </a:solidFill>
              </a:rPr>
              <a:t>повышение комфортности городской среды, повышение</a:t>
            </a:r>
          </a:p>
          <a:p>
            <a:r>
              <a:rPr lang="ru-RU" dirty="0">
                <a:solidFill>
                  <a:schemeClr val="tx1"/>
                </a:solidFill>
              </a:rPr>
              <a:t>индекса качества городской среды на 30%, сокращение в соответствии</a:t>
            </a:r>
          </a:p>
          <a:p>
            <a:r>
              <a:rPr lang="ru-RU" dirty="0">
                <a:solidFill>
                  <a:schemeClr val="tx1"/>
                </a:solidFill>
              </a:rPr>
              <a:t>с этим индексом количества городов с неблагоприятной средой в два </a:t>
            </a:r>
            <a:r>
              <a:rPr lang="ru-RU" dirty="0" smtClean="0">
                <a:solidFill>
                  <a:schemeClr val="tx1"/>
                </a:solidFill>
              </a:rPr>
              <a:t>раза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3960" y="3452923"/>
            <a:ext cx="3860356" cy="21363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>
                <a:solidFill>
                  <a:schemeClr val="tx1"/>
                </a:solidFill>
              </a:rPr>
              <a:t>механизма прямого участия граждан в формировании комфортной</a:t>
            </a:r>
          </a:p>
          <a:p>
            <a:r>
              <a:rPr lang="ru-RU" dirty="0">
                <a:solidFill>
                  <a:schemeClr val="tx1"/>
                </a:solidFill>
              </a:rPr>
              <a:t>городской среды, увеличение доли граждан, принимающих участие</a:t>
            </a:r>
          </a:p>
          <a:p>
            <a:r>
              <a:rPr lang="ru-RU" dirty="0">
                <a:solidFill>
                  <a:schemeClr val="tx1"/>
                </a:solidFill>
              </a:rPr>
              <a:t>в решении вопросов развития городской среды, до 30</a:t>
            </a:r>
            <a:r>
              <a:rPr lang="ru-RU" dirty="0" smtClean="0">
                <a:solidFill>
                  <a:schemeClr val="tx1"/>
                </a:solidFill>
              </a:rPr>
              <a:t>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4436" y="5661248"/>
            <a:ext cx="8341117" cy="50405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Обеспечение </a:t>
            </a:r>
            <a:r>
              <a:rPr lang="ru-RU" dirty="0">
                <a:solidFill>
                  <a:schemeClr val="tx1"/>
                </a:solidFill>
              </a:rPr>
              <a:t>устойчивого сокращения непригодного для проживания</a:t>
            </a:r>
          </a:p>
          <a:p>
            <a:r>
              <a:rPr lang="ru-RU" dirty="0">
                <a:solidFill>
                  <a:schemeClr val="tx1"/>
                </a:solidFill>
              </a:rPr>
              <a:t>жилищного фонда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13" y="1898748"/>
            <a:ext cx="2944755" cy="3063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7" y="1999971"/>
            <a:ext cx="3924436" cy="295232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16016" y="2708920"/>
            <a:ext cx="3312368" cy="1080121"/>
            <a:chOff x="5103458" y="2094497"/>
            <a:chExt cx="3312368" cy="108012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20072" y="2348880"/>
              <a:ext cx="3195754" cy="825738"/>
              <a:chOff x="5220072" y="2348880"/>
              <a:chExt cx="3195754" cy="825738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940152" y="2348880"/>
                <a:ext cx="2475674" cy="825738"/>
                <a:chOff x="5940152" y="2348880"/>
                <a:chExt cx="2475674" cy="825738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6497532" y="2636912"/>
                  <a:ext cx="1918294" cy="53770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979,2</a:t>
                  </a:r>
                  <a:endParaRPr lang="ru-RU" b="1" dirty="0" smtClean="0">
                    <a:solidFill>
                      <a:srgbClr val="0070C0"/>
                    </a:solidFill>
                    <a:cs typeface="Aharoni" pitchFamily="2" charset="-79"/>
                  </a:endParaRP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 flipV="1">
                  <a:off x="5940152" y="2348880"/>
                  <a:ext cx="557380" cy="57606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20072" y="2348880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5103458" y="2094497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18.12.2019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746600" y="2042680"/>
            <a:ext cx="811803" cy="450216"/>
          </a:xfrm>
          <a:prstGeom prst="rect">
            <a:avLst/>
          </a:prstGeom>
          <a:solidFill>
            <a:srgbClr val="9F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0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46600" y="2818081"/>
            <a:ext cx="811803" cy="450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270,5</a:t>
            </a:r>
            <a:endParaRPr lang="ru-RU" sz="11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46600" y="3563933"/>
            <a:ext cx="811803" cy="4502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201,5</a:t>
            </a:r>
            <a:endParaRPr lang="ru-RU" sz="13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46599" y="4365104"/>
            <a:ext cx="811803" cy="4502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507,2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055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98032626"/>
              </p:ext>
            </p:extLst>
          </p:nvPr>
        </p:nvGraphicFramePr>
        <p:xfrm>
          <a:off x="467544" y="-9939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1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29" y="1268760"/>
            <a:ext cx="2191056" cy="413442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14805" y="-18966"/>
            <a:ext cx="8280921" cy="1872208"/>
            <a:chOff x="464163" y="260648"/>
            <a:chExt cx="8280921" cy="187220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4163" y="260648"/>
              <a:ext cx="8280920" cy="17281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Для реализации поставленных задач были разработаны национальные проекты, которые можно разделить на 3 блока: «Чело веский капитал», «Комфортная среда для жизни», «Экономический рост» 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4164" y="1628800"/>
              <a:ext cx="8280920" cy="5040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В этих блоках и реализуются нацпроекты по 12 направлениям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1" t="2953" r="38672"/>
          <a:stretch/>
        </p:blipFill>
        <p:spPr>
          <a:xfrm>
            <a:off x="2051720" y="1988840"/>
            <a:ext cx="2160240" cy="4248473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211960" y="2322173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11960" y="3717032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11960" y="508518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27584" y="1853242"/>
            <a:ext cx="7488832" cy="4456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1937" y="548680"/>
            <a:ext cx="8748000" cy="5760640"/>
          </a:xfrm>
          <a:prstGeom prst="rect">
            <a:avLst/>
          </a:prstGeom>
          <a:gradFill>
            <a:gsLst>
              <a:gs pos="91000">
                <a:schemeClr val="accent4">
                  <a:lumMod val="40000"/>
                  <a:lumOff val="60000"/>
                </a:schemeClr>
              </a:gs>
              <a:gs pos="77000">
                <a:srgbClr val="BFE6D6"/>
              </a:gs>
              <a:gs pos="13000">
                <a:schemeClr val="accent5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171469" y="51573"/>
            <a:ext cx="6768752" cy="1107634"/>
            <a:chOff x="1291790" y="166602"/>
            <a:chExt cx="6768752" cy="1107634"/>
          </a:xfrm>
        </p:grpSpPr>
        <p:sp>
          <p:nvSpPr>
            <p:cNvPr id="3" name="Овал 2"/>
            <p:cNvSpPr/>
            <p:nvPr/>
          </p:nvSpPr>
          <p:spPr>
            <a:xfrm>
              <a:off x="1539198" y="166602"/>
              <a:ext cx="6336704" cy="110763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91790" y="342630"/>
              <a:ext cx="6768752" cy="755577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Национальный проект 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«Экология»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1937" y="1259404"/>
            <a:ext cx="8748000" cy="16908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 рамках данного нацпроекта предусмотрено исполнение следующих целей: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Утилизация отходов </a:t>
            </a:r>
            <a:r>
              <a:rPr lang="ru-RU" dirty="0">
                <a:solidFill>
                  <a:schemeClr val="tx1"/>
                </a:solidFill>
              </a:rPr>
              <a:t>производства и потребления, </a:t>
            </a:r>
            <a:r>
              <a:rPr lang="ru-RU" dirty="0" smtClean="0">
                <a:solidFill>
                  <a:schemeClr val="tx1"/>
                </a:solidFill>
              </a:rPr>
              <a:t>включая ликвидацию </a:t>
            </a:r>
            <a:r>
              <a:rPr lang="ru-RU" dirty="0">
                <a:solidFill>
                  <a:schemeClr val="tx1"/>
                </a:solidFill>
              </a:rPr>
              <a:t>всех </a:t>
            </a:r>
            <a:r>
              <a:rPr lang="ru-RU" dirty="0" smtClean="0">
                <a:solidFill>
                  <a:schemeClr val="tx1"/>
                </a:solidFill>
              </a:rPr>
              <a:t>несанкционированных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свалок </a:t>
            </a:r>
            <a:r>
              <a:rPr lang="ru-RU" dirty="0">
                <a:solidFill>
                  <a:schemeClr val="tx1"/>
                </a:solidFill>
              </a:rPr>
              <a:t>в границах городов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Снижение уровня загрязнения атмосферного воздуха в </a:t>
            </a:r>
            <a:r>
              <a:rPr lang="ru-RU" dirty="0" smtClean="0">
                <a:solidFill>
                  <a:schemeClr val="tx1"/>
                </a:solidFill>
              </a:rPr>
              <a:t>крупных промышленных центрах и уменьшение объема </a:t>
            </a:r>
            <a:r>
              <a:rPr lang="ru-RU" dirty="0">
                <a:solidFill>
                  <a:schemeClr val="tx1"/>
                </a:solidFill>
              </a:rPr>
              <a:t>выбросов загрязняющих </a:t>
            </a:r>
            <a:r>
              <a:rPr lang="ru-RU" dirty="0" smtClean="0">
                <a:solidFill>
                  <a:schemeClr val="tx1"/>
                </a:solidFill>
              </a:rPr>
              <a:t>веществ в атмосферу в </a:t>
            </a:r>
            <a:r>
              <a:rPr lang="ru-RU" dirty="0">
                <a:solidFill>
                  <a:schemeClr val="tx1"/>
                </a:solidFill>
              </a:rPr>
              <a:t>наиболее загрязненных городах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2897" y="3029797"/>
            <a:ext cx="5363624" cy="31764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Повышение качества питьевой воды для населения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Сохранение биологического разнообразия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Обеспечение баланса выбытия и воспроизводства лесов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Экологическое оздоровление водных объектов, включая реку Волгу, и </a:t>
            </a:r>
            <a:r>
              <a:rPr lang="ru-RU" dirty="0" smtClean="0">
                <a:solidFill>
                  <a:schemeClr val="tx1"/>
                </a:solidFill>
              </a:rPr>
              <a:t>сохранение уникальных </a:t>
            </a:r>
            <a:r>
              <a:rPr lang="ru-RU" dirty="0">
                <a:solidFill>
                  <a:schemeClr val="tx1"/>
                </a:solidFill>
              </a:rPr>
              <a:t>водных систем, включая озера Байкал и Телецкое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36" b="76072" l="9882" r="51943">
                        <a14:foregroundMark x1="26098" y1="41648" x2="27703" y2="40632"/>
                        <a14:foregroundMark x1="27703" y1="40745" x2="29223" y2="40181"/>
                        <a14:foregroundMark x1="29476" y1="40181" x2="30997" y2="39955"/>
                        <a14:foregroundMark x1="36402" y1="40519" x2="37753" y2="41196"/>
                        <a14:foregroundMark x1="37753" y1="41422" x2="38598" y2="42099"/>
                        <a14:foregroundMark x1="26943" y1="42099" x2="35389" y2="58126"/>
                        <a14:foregroundMark x1="44932" y1="70203" x2="45439" y2="68736"/>
                        <a14:foregroundMark x1="44426" y1="71445" x2="45101" y2="69977"/>
                        <a14:foregroundMark x1="45693" y1="68849" x2="46622" y2="66366"/>
                        <a14:foregroundMark x1="47297" y1="61512" x2="47213" y2="58126"/>
                        <a14:foregroundMark x1="47297" y1="57788" x2="46791" y2="54515"/>
                        <a14:foregroundMark x1="46453" y1="53160" x2="47382" y2="55192"/>
                        <a14:foregroundMark x1="46368" y1="51580" x2="47382" y2="53837"/>
                        <a14:foregroundMark x1="46537" y1="51580" x2="45861" y2="49887"/>
                        <a14:foregroundMark x1="45186" y1="48533" x2="45777" y2="50113"/>
                        <a14:foregroundMark x1="38598" y1="41196" x2="38598" y2="41196"/>
                        <a14:foregroundMark x1="42061" y1="44470" x2="43159" y2="45260"/>
                        <a14:foregroundMark x1="40709" y1="43341" x2="40287" y2="42212"/>
                        <a14:foregroundMark x1="47889" y1="61625" x2="47297" y2="64221"/>
                        <a14:foregroundMark x1="47889" y1="62077" x2="47213" y2="66027"/>
                        <a14:foregroundMark x1="21875" y1="75282" x2="43750" y2="75395"/>
                        <a14:foregroundMark x1="45186" y1="71783" x2="44003" y2="73702"/>
                        <a14:foregroundMark x1="45101" y1="71558" x2="46706" y2="67833"/>
                        <a14:foregroundMark x1="47635" y1="66027" x2="45777" y2="71106"/>
                        <a14:foregroundMark x1="44932" y1="47968" x2="48226" y2="61625"/>
                        <a14:foregroundMark x1="45101" y1="47630" x2="46284" y2="50226"/>
                        <a14:foregroundMark x1="46199" y1="50339" x2="46959" y2="50677"/>
                        <a14:foregroundMark x1="47128" y1="51016" x2="47889" y2="53612"/>
                        <a14:foregroundMark x1="47889" y1="53612" x2="47889" y2="53612"/>
                        <a14:foregroundMark x1="48057" y1="54063" x2="48311" y2="60609"/>
                        <a14:backgroundMark x1="48902" y1="58465" x2="46875" y2="70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1" t="16506" r="44133" b="20830"/>
          <a:stretch/>
        </p:blipFill>
        <p:spPr>
          <a:xfrm>
            <a:off x="211937" y="2082041"/>
            <a:ext cx="3908801" cy="4074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5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9" y="1688580"/>
            <a:ext cx="4845398" cy="3811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22" y="1906075"/>
            <a:ext cx="3384377" cy="307483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914127" y="2168808"/>
            <a:ext cx="3042249" cy="1525559"/>
            <a:chOff x="5103458" y="2094497"/>
            <a:chExt cx="3042249" cy="152555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20072" y="2348880"/>
              <a:ext cx="2925635" cy="1271176"/>
              <a:chOff x="5220072" y="2348880"/>
              <a:chExt cx="2925635" cy="127117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940152" y="2348880"/>
                <a:ext cx="2205555" cy="1271176"/>
                <a:chOff x="5940152" y="2348880"/>
                <a:chExt cx="2205555" cy="1271176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6272639" y="3066658"/>
                  <a:ext cx="1873068" cy="55339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4229,7</a:t>
                  </a:r>
                  <a:endParaRPr lang="ru-RU" b="1" dirty="0" smtClean="0">
                    <a:solidFill>
                      <a:srgbClr val="0070C0"/>
                    </a:solidFill>
                    <a:cs typeface="Aharoni" pitchFamily="2" charset="-79"/>
                  </a:endParaRP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 flipV="1">
                  <a:off x="5940152" y="2348880"/>
                  <a:ext cx="693387" cy="71777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20072" y="2348880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5103458" y="2094497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25.12.2019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221458" y="5251692"/>
            <a:ext cx="636528" cy="248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2427,3</a:t>
            </a:r>
            <a:endParaRPr lang="ru-RU" sz="1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41150" y="3140969"/>
            <a:ext cx="616835" cy="252000"/>
          </a:xfrm>
          <a:prstGeom prst="rect">
            <a:avLst/>
          </a:prstGeom>
          <a:solidFill>
            <a:srgbClr val="E2D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245,1</a:t>
            </a:r>
            <a:endParaRPr lang="ru-RU" sz="1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32471" y="2403515"/>
            <a:ext cx="625515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36,4</a:t>
            </a:r>
            <a:endParaRPr lang="ru-RU" sz="13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32471" y="2060848"/>
            <a:ext cx="625514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710,2</a:t>
            </a:r>
            <a:endParaRPr lang="ru-RU" sz="11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232471" y="1713566"/>
            <a:ext cx="625515" cy="252000"/>
          </a:xfrm>
          <a:prstGeom prst="rect">
            <a:avLst/>
          </a:prstGeom>
          <a:solidFill>
            <a:srgbClr val="DF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34,2</a:t>
            </a:r>
            <a:endParaRPr lang="ru-RU" sz="1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241150" y="2770151"/>
            <a:ext cx="616836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400</a:t>
            </a:r>
            <a:endParaRPr lang="ru-RU" sz="13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232471" y="3468386"/>
            <a:ext cx="625514" cy="252000"/>
          </a:xfrm>
          <a:prstGeom prst="rect">
            <a:avLst/>
          </a:prstGeom>
          <a:solidFill>
            <a:srgbClr val="8AB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187,6</a:t>
            </a:r>
            <a:endParaRPr lang="ru-RU" sz="1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231304" y="3850593"/>
            <a:ext cx="616835" cy="25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17,7</a:t>
            </a:r>
            <a:endParaRPr lang="ru-RU" sz="1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241150" y="4202685"/>
            <a:ext cx="616836" cy="252000"/>
          </a:xfrm>
          <a:prstGeom prst="rect">
            <a:avLst/>
          </a:prstGeom>
          <a:solidFill>
            <a:srgbClr val="31A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14,2</a:t>
            </a:r>
            <a:endParaRPr lang="ru-RU" sz="1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221458" y="4886263"/>
            <a:ext cx="636528" cy="247534"/>
          </a:xfrm>
          <a:prstGeom prst="rect">
            <a:avLst/>
          </a:prstGeom>
          <a:solidFill>
            <a:srgbClr val="EA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153,8</a:t>
            </a:r>
            <a:endParaRPr lang="ru-RU" sz="1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232471" y="4549269"/>
            <a:ext cx="636528" cy="252000"/>
          </a:xfrm>
          <a:prstGeom prst="rect">
            <a:avLst/>
          </a:prstGeom>
          <a:solidFill>
            <a:srgbClr val="9F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3,2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981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77317447"/>
              </p:ext>
            </p:extLst>
          </p:nvPr>
        </p:nvGraphicFramePr>
        <p:xfrm>
          <a:off x="467544" y="-9939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54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95536" y="620689"/>
            <a:ext cx="5328592" cy="2244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538" y="1315706"/>
            <a:ext cx="5670630" cy="44895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2492896"/>
            <a:ext cx="2844316" cy="24482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620688"/>
            <a:ext cx="2808313" cy="22322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95346" y="620688"/>
            <a:ext cx="4320480" cy="1008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260648"/>
            <a:ext cx="4392488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Наука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265348"/>
            <a:ext cx="5904656" cy="489995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 рамках данного нацпроекта предусмотрено исполнение следующих целей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Обеспечение присутствия </a:t>
            </a:r>
            <a:r>
              <a:rPr lang="ru-RU" dirty="0" smtClean="0">
                <a:solidFill>
                  <a:srgbClr val="002060"/>
                </a:solidFill>
              </a:rPr>
              <a:t>РФ </a:t>
            </a:r>
            <a:r>
              <a:rPr lang="ru-RU" dirty="0">
                <a:solidFill>
                  <a:srgbClr val="002060"/>
                </a:solidFill>
              </a:rPr>
              <a:t>в числе пяти </a:t>
            </a:r>
            <a:r>
              <a:rPr lang="ru-RU" dirty="0" smtClean="0">
                <a:solidFill>
                  <a:srgbClr val="002060"/>
                </a:solidFill>
              </a:rPr>
              <a:t>ведущих стран </a:t>
            </a:r>
            <a:r>
              <a:rPr lang="ru-RU" dirty="0">
                <a:solidFill>
                  <a:srgbClr val="002060"/>
                </a:solidFill>
              </a:rPr>
              <a:t>мира, осуществляющих научные исследования и </a:t>
            </a:r>
            <a:r>
              <a:rPr lang="ru-RU" dirty="0" smtClean="0">
                <a:solidFill>
                  <a:srgbClr val="002060"/>
                </a:solidFill>
              </a:rPr>
              <a:t>разработки в </a:t>
            </a:r>
            <a:r>
              <a:rPr lang="ru-RU" dirty="0">
                <a:solidFill>
                  <a:srgbClr val="002060"/>
                </a:solidFill>
              </a:rPr>
              <a:t>областях, определяемых приоритетами научно-технологического </a:t>
            </a:r>
            <a:r>
              <a:rPr lang="ru-RU" dirty="0" smtClean="0">
                <a:solidFill>
                  <a:srgbClr val="002060"/>
                </a:solidFill>
              </a:rPr>
              <a:t>развития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Обеспечение </a:t>
            </a:r>
            <a:r>
              <a:rPr lang="ru-RU" dirty="0">
                <a:solidFill>
                  <a:srgbClr val="002060"/>
                </a:solidFill>
              </a:rPr>
              <a:t>привлекательности работы в </a:t>
            </a:r>
            <a:r>
              <a:rPr lang="ru-RU" dirty="0" smtClean="0">
                <a:solidFill>
                  <a:srgbClr val="002060"/>
                </a:solidFill>
              </a:rPr>
              <a:t>РФ для </a:t>
            </a:r>
            <a:r>
              <a:rPr lang="ru-RU" dirty="0">
                <a:solidFill>
                  <a:srgbClr val="002060"/>
                </a:solidFill>
              </a:rPr>
              <a:t>российских и зарубежных ведущих ученых и молодых </a:t>
            </a:r>
            <a:r>
              <a:rPr lang="ru-RU" dirty="0" smtClean="0">
                <a:solidFill>
                  <a:srgbClr val="002060"/>
                </a:solidFill>
              </a:rPr>
              <a:t>перспективных исследователей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Опережающее </a:t>
            </a:r>
            <a:r>
              <a:rPr lang="ru-RU" dirty="0">
                <a:solidFill>
                  <a:srgbClr val="002060"/>
                </a:solidFill>
              </a:rPr>
              <a:t>увеличение </a:t>
            </a:r>
            <a:r>
              <a:rPr lang="ru-RU" dirty="0" smtClean="0">
                <a:solidFill>
                  <a:srgbClr val="002060"/>
                </a:solidFill>
              </a:rPr>
              <a:t>внутренних </a:t>
            </a:r>
            <a:r>
              <a:rPr lang="ru-RU" dirty="0">
                <a:solidFill>
                  <a:srgbClr val="002060"/>
                </a:solidFill>
              </a:rPr>
              <a:t>затрат на научные </a:t>
            </a:r>
            <a:r>
              <a:rPr lang="ru-RU" dirty="0" smtClean="0">
                <a:solidFill>
                  <a:srgbClr val="002060"/>
                </a:solidFill>
              </a:rPr>
              <a:t>исследования и </a:t>
            </a:r>
            <a:r>
              <a:rPr lang="ru-RU" dirty="0">
                <a:solidFill>
                  <a:srgbClr val="002060"/>
                </a:solidFill>
              </a:rPr>
              <a:t>разработки за счет </a:t>
            </a:r>
            <a:r>
              <a:rPr lang="ru-RU" dirty="0" smtClean="0">
                <a:solidFill>
                  <a:srgbClr val="002060"/>
                </a:solidFill>
              </a:rPr>
              <a:t>всех источников </a:t>
            </a:r>
            <a:r>
              <a:rPr lang="ru-RU" dirty="0">
                <a:solidFill>
                  <a:srgbClr val="002060"/>
                </a:solidFill>
              </a:rPr>
              <a:t>по сравнению с ростом </a:t>
            </a:r>
            <a:r>
              <a:rPr lang="ru-RU" dirty="0" smtClean="0">
                <a:solidFill>
                  <a:srgbClr val="002060"/>
                </a:solidFill>
              </a:rPr>
              <a:t>валового внутреннего </a:t>
            </a:r>
            <a:r>
              <a:rPr lang="ru-RU" dirty="0">
                <a:solidFill>
                  <a:srgbClr val="002060"/>
                </a:solidFill>
              </a:rPr>
              <a:t>продукта страны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" b="99244" l="0" r="100000">
                        <a14:foregroundMark x1="27848" y1="72920" x2="31899" y2="91225"/>
                        <a14:foregroundMark x1="84051" y1="38275" x2="90380" y2="26021"/>
                        <a14:foregroundMark x1="89114" y1="24811" x2="76203" y2="8623"/>
                        <a14:foregroundMark x1="25570" y1="10590" x2="11139" y2="13767"/>
                        <a14:foregroundMark x1="46582" y1="65961" x2="46582" y2="65961"/>
                        <a14:foregroundMark x1="18734" y1="51437" x2="32152" y2="55673"/>
                        <a14:foregroundMark x1="84051" y1="41150" x2="85823" y2="37216"/>
                        <a14:backgroundMark x1="11392" y1="6051" x2="30380" y2="4387"/>
                        <a14:backgroundMark x1="2785" y1="16339" x2="2785" y2="16339"/>
                        <a14:backgroundMark x1="1519" y1="19970" x2="7595" y2="7413"/>
                        <a14:backgroundMark x1="1519" y1="23601" x2="1013" y2="25265"/>
                        <a14:backgroundMark x1="759" y1="33283" x2="759" y2="33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86" b="386"/>
          <a:stretch/>
        </p:blipFill>
        <p:spPr>
          <a:xfrm>
            <a:off x="467544" y="2474272"/>
            <a:ext cx="2304256" cy="36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9" y="1791330"/>
            <a:ext cx="4176464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3" y="1866687"/>
            <a:ext cx="3240360" cy="308964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907971" y="2264680"/>
            <a:ext cx="2838538" cy="1426324"/>
            <a:chOff x="5103458" y="2094497"/>
            <a:chExt cx="2838538" cy="142632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20072" y="2348880"/>
              <a:ext cx="2721924" cy="1171941"/>
              <a:chOff x="5220072" y="2348880"/>
              <a:chExt cx="2721924" cy="1171941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940152" y="2348880"/>
                <a:ext cx="2001844" cy="1171941"/>
                <a:chOff x="5940152" y="2348880"/>
                <a:chExt cx="2001844" cy="1171941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6357819" y="2961833"/>
                  <a:ext cx="1584177" cy="55898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616,7</a:t>
                  </a:r>
                  <a:endParaRPr lang="ru-RU" b="1" dirty="0" smtClean="0">
                    <a:solidFill>
                      <a:srgbClr val="0070C0"/>
                    </a:solidFill>
                    <a:cs typeface="Aharoni" pitchFamily="2" charset="-79"/>
                  </a:endParaRP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 flipV="1">
                  <a:off x="5940152" y="2348880"/>
                  <a:ext cx="557380" cy="6129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20072" y="2348880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5103458" y="2094497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17.12.2019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747141" y="1801988"/>
            <a:ext cx="931422" cy="5279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218,6</a:t>
            </a:r>
            <a:endParaRPr lang="ru-RU" sz="13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47141" y="3163010"/>
            <a:ext cx="970659" cy="5279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339,4</a:t>
            </a:r>
            <a:endParaRPr lang="ru-RU" sz="1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47141" y="4503696"/>
            <a:ext cx="931422" cy="527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58,7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41428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49133242"/>
              </p:ext>
            </p:extLst>
          </p:nvPr>
        </p:nvGraphicFramePr>
        <p:xfrm>
          <a:off x="467544" y="-9939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05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0418" y="712656"/>
            <a:ext cx="8748000" cy="54526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14676" y="244605"/>
            <a:ext cx="648072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Малое и среднее предпринимательство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3" descr="C:\Documents and Settings\Arina\Рабочий стол\new objects\презентация\человечки\aspira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7"/>
            <a:ext cx="21023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9872" y="1314491"/>
            <a:ext cx="4968552" cy="468052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 рамках данного нацпроекта предусмотрено исполнение следующих целей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Увеличение численности занятых в сфере малого и </a:t>
            </a:r>
            <a:r>
              <a:rPr lang="ru-RU" dirty="0" smtClean="0">
                <a:solidFill>
                  <a:srgbClr val="002060"/>
                </a:solidFill>
              </a:rPr>
              <a:t>среднего предпринимательства (включая </a:t>
            </a:r>
            <a:r>
              <a:rPr lang="ru-RU" dirty="0">
                <a:solidFill>
                  <a:srgbClr val="002060"/>
                </a:solidFill>
              </a:rPr>
              <a:t>индивидуальных </a:t>
            </a:r>
            <a:r>
              <a:rPr lang="ru-RU" dirty="0" smtClean="0">
                <a:solidFill>
                  <a:srgbClr val="002060"/>
                </a:solidFill>
              </a:rPr>
              <a:t>предпринимателей)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до </a:t>
            </a:r>
            <a:r>
              <a:rPr lang="ru-RU" dirty="0">
                <a:solidFill>
                  <a:srgbClr val="002060"/>
                </a:solidFill>
              </a:rPr>
              <a:t>25 млн чел. </a:t>
            </a:r>
            <a:r>
              <a:rPr lang="ru-RU" dirty="0" smtClean="0">
                <a:solidFill>
                  <a:srgbClr val="002060"/>
                </a:solidFill>
              </a:rPr>
              <a:t>К концу </a:t>
            </a:r>
            <a:r>
              <a:rPr lang="ru-RU" dirty="0">
                <a:solidFill>
                  <a:srgbClr val="002060"/>
                </a:solidFill>
              </a:rPr>
              <a:t>2024 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Увеличение доли малого и </a:t>
            </a:r>
            <a:r>
              <a:rPr lang="ru-RU" dirty="0" smtClean="0">
                <a:solidFill>
                  <a:srgbClr val="002060"/>
                </a:solidFill>
              </a:rPr>
              <a:t>среднего предпринимательства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ВВП до </a:t>
            </a:r>
            <a:r>
              <a:rPr lang="ru-RU" dirty="0">
                <a:solidFill>
                  <a:srgbClr val="002060"/>
                </a:solidFill>
              </a:rPr>
              <a:t>32,5% к концу 2024 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Увеличение доли экспорта субъектов малого и </a:t>
            </a:r>
            <a:r>
              <a:rPr lang="ru-RU" dirty="0" smtClean="0">
                <a:solidFill>
                  <a:srgbClr val="002060"/>
                </a:solidFill>
              </a:rPr>
              <a:t>среднего предпринимательства</a:t>
            </a:r>
            <a:r>
              <a:rPr lang="ru-RU" dirty="0">
                <a:solidFill>
                  <a:srgbClr val="002060"/>
                </a:solidFill>
              </a:rPr>
              <a:t>, включая индивидуальных </a:t>
            </a:r>
            <a:r>
              <a:rPr lang="ru-RU" dirty="0" smtClean="0">
                <a:solidFill>
                  <a:srgbClr val="002060"/>
                </a:solidFill>
              </a:rPr>
              <a:t>предпринимателей, в </a:t>
            </a:r>
            <a:r>
              <a:rPr lang="ru-RU" dirty="0">
                <a:solidFill>
                  <a:srgbClr val="002060"/>
                </a:solidFill>
              </a:rPr>
              <a:t>общем объеме </a:t>
            </a:r>
            <a:r>
              <a:rPr lang="ru-RU" dirty="0" err="1">
                <a:solidFill>
                  <a:srgbClr val="002060"/>
                </a:solidFill>
              </a:rPr>
              <a:t>несырьевого</a:t>
            </a:r>
            <a:r>
              <a:rPr lang="ru-RU" dirty="0">
                <a:solidFill>
                  <a:srgbClr val="002060"/>
                </a:solidFill>
              </a:rPr>
              <a:t> экспорта до 10 % к концу 2024 г.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665414" y="2348879"/>
            <a:ext cx="1541118" cy="79208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«</a:t>
            </a:r>
            <a:r>
              <a:rPr lang="en-US" sz="1400" dirty="0" smtClean="0">
                <a:solidFill>
                  <a:srgbClr val="002060"/>
                </a:solidFill>
              </a:rPr>
              <a:t>$~`~%@&amp;)!5%^#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^7%@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" y="1954782"/>
            <a:ext cx="3539316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65" y="1772816"/>
            <a:ext cx="3090594" cy="324036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16016" y="2513467"/>
            <a:ext cx="3024336" cy="1203565"/>
            <a:chOff x="5103458" y="2094497"/>
            <a:chExt cx="3024336" cy="120356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20072" y="2348880"/>
              <a:ext cx="2907722" cy="949182"/>
              <a:chOff x="5220072" y="2348880"/>
              <a:chExt cx="2907722" cy="949182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940152" y="2348880"/>
                <a:ext cx="2187642" cy="949182"/>
                <a:chOff x="5940152" y="2348880"/>
                <a:chExt cx="2187642" cy="949182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6497532" y="2636912"/>
                  <a:ext cx="1630262" cy="66115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6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479,7</a:t>
                  </a:r>
                  <a:endParaRPr lang="ru-RU" b="1" dirty="0" smtClean="0">
                    <a:solidFill>
                      <a:srgbClr val="0070C0"/>
                    </a:solidFill>
                    <a:cs typeface="Aharoni" pitchFamily="2" charset="-79"/>
                  </a:endParaRP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 flipV="1">
                  <a:off x="5940152" y="2348880"/>
                  <a:ext cx="557380" cy="57606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20072" y="2348880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5103458" y="2094497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18.12.2019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509984" y="1992824"/>
            <a:ext cx="818147" cy="3899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1,67</a:t>
            </a:r>
            <a:endParaRPr lang="ru-RU" sz="13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9984" y="2665967"/>
            <a:ext cx="814260" cy="3899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254,4</a:t>
            </a:r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9984" y="3386457"/>
            <a:ext cx="814260" cy="3899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175,5</a:t>
            </a:r>
            <a:endParaRPr lang="ru-RU" sz="13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509984" y="4149080"/>
            <a:ext cx="814260" cy="3899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38,8</a:t>
            </a:r>
            <a:endParaRPr lang="ru-RU" sz="11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09985" y="4827537"/>
            <a:ext cx="814260" cy="389915"/>
          </a:xfrm>
          <a:prstGeom prst="rect">
            <a:avLst/>
          </a:prstGeom>
          <a:solidFill>
            <a:srgbClr val="E2D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9,35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2502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95240297"/>
              </p:ext>
            </p:extLst>
          </p:nvPr>
        </p:nvGraphicFramePr>
        <p:xfrm>
          <a:off x="467544" y="-9939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9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2133" y="149710"/>
            <a:ext cx="6984776" cy="64807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Итоги освоения средств на реализацию нацпроекта на  01.10.2019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3556917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Бюджетные ассигнования исполнены </a:t>
            </a:r>
            <a:r>
              <a:rPr lang="ru-RU" sz="1400" b="1" dirty="0">
                <a:solidFill>
                  <a:schemeClr val="tx1"/>
                </a:solidFill>
              </a:rPr>
              <a:t>на 62,6 % (37 936,2 млн </a:t>
            </a:r>
            <a:r>
              <a:rPr lang="ru-RU" sz="1400" b="1" dirty="0" smtClean="0">
                <a:solidFill>
                  <a:schemeClr val="tx1"/>
                </a:solidFill>
              </a:rPr>
              <a:t>руб.)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918692"/>
            <a:ext cx="4420319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Численность занятых в сфере МСП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</a:rPr>
              <a:t>10.08.2019 </a:t>
            </a:r>
            <a:r>
              <a:rPr lang="ru-RU" sz="1400" b="1" dirty="0">
                <a:solidFill>
                  <a:schemeClr val="tx1"/>
                </a:solidFill>
              </a:rPr>
              <a:t>года на 449,9 тыс. человек меньше базового значения целевого показателя </a:t>
            </a:r>
            <a:r>
              <a:rPr lang="ru-RU" sz="1400" b="1" dirty="0" smtClean="0">
                <a:solidFill>
                  <a:schemeClr val="tx1"/>
                </a:solidFill>
              </a:rPr>
              <a:t>нацпроекта </a:t>
            </a:r>
            <a:r>
              <a:rPr lang="ru-RU" sz="1400" b="1" dirty="0">
                <a:solidFill>
                  <a:schemeClr val="tx1"/>
                </a:solidFill>
              </a:rPr>
              <a:t>МСП (19,2 млн человек на июль 2018 года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9380" y="2153444"/>
            <a:ext cx="4408883" cy="2880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Предлагаемые </a:t>
            </a:r>
            <a:r>
              <a:rPr lang="ru-RU" sz="1600" dirty="0">
                <a:solidFill>
                  <a:schemeClr val="tx1"/>
                </a:solidFill>
              </a:rPr>
              <a:t>к реализации в рамках национального проекта МСП мероприятия </a:t>
            </a: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том числе </a:t>
            </a:r>
            <a:r>
              <a:rPr lang="ru-RU" sz="1600" dirty="0" smtClean="0">
                <a:solidFill>
                  <a:schemeClr val="tx1"/>
                </a:solidFill>
              </a:rPr>
              <a:t>проводимых </a:t>
            </a:r>
            <a:r>
              <a:rPr lang="ru-RU" sz="1600" dirty="0">
                <a:solidFill>
                  <a:schemeClr val="tx1"/>
                </a:solidFill>
              </a:rPr>
              <a:t>ранее в рамках государственной программы </a:t>
            </a:r>
            <a:r>
              <a:rPr lang="ru-RU" sz="1600" b="1" dirty="0">
                <a:solidFill>
                  <a:schemeClr val="tx1"/>
                </a:solidFill>
              </a:rPr>
              <a:t>«Экономическое развитие и инновационная экономика» </a:t>
            </a:r>
            <a:r>
              <a:rPr lang="ru-RU" sz="1600" dirty="0">
                <a:solidFill>
                  <a:schemeClr val="tx1"/>
                </a:solidFill>
              </a:rPr>
              <a:t>и приоритетного проекта </a:t>
            </a:r>
            <a:r>
              <a:rPr lang="ru-RU" sz="1600" b="1" dirty="0">
                <a:solidFill>
                  <a:schemeClr val="tx1"/>
                </a:solidFill>
              </a:rPr>
              <a:t>«Малый бизнес и поддержка индивидуальной предпринимательской инициативы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u="sng" dirty="0">
                <a:solidFill>
                  <a:schemeClr val="tx1"/>
                </a:solidFill>
              </a:rPr>
              <a:t>не оказали существенное влияние на рост численности занятых в сфере </a:t>
            </a:r>
            <a:r>
              <a:rPr lang="ru-RU" sz="1600" u="sng" dirty="0" smtClean="0">
                <a:solidFill>
                  <a:schemeClr val="tx1"/>
                </a:solidFill>
              </a:rPr>
              <a:t>МСП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3563391" cy="12961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ru-RU" sz="1400" dirty="0">
                <a:solidFill>
                  <a:schemeClr val="tx1"/>
                </a:solidFill>
              </a:rPr>
              <a:t>направлению расходов предоставление субсидий банкам на недополученные ими доходы по кредитам субъектам </a:t>
            </a:r>
            <a:r>
              <a:rPr lang="ru-RU" sz="1400" dirty="0" smtClean="0">
                <a:solidFill>
                  <a:schemeClr val="tx1"/>
                </a:solidFill>
              </a:rPr>
              <a:t>МСП, было исполнено всего5,8 </a:t>
            </a:r>
            <a:r>
              <a:rPr lang="ru-RU" sz="1400" dirty="0">
                <a:solidFill>
                  <a:schemeClr val="tx1"/>
                </a:solidFill>
              </a:rPr>
              <a:t>% от утвержденных бюджетных </a:t>
            </a:r>
            <a:r>
              <a:rPr lang="ru-RU" sz="1400" dirty="0" smtClean="0">
                <a:solidFill>
                  <a:schemeClr val="tx1"/>
                </a:solidFill>
              </a:rPr>
              <a:t>ассигнований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74529"/>
            <a:ext cx="3556917" cy="15106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 рамках нацпроекта МСП не </a:t>
            </a:r>
            <a:r>
              <a:rPr lang="ru-RU" sz="1400" dirty="0" smtClean="0">
                <a:solidFill>
                  <a:schemeClr val="tx1"/>
                </a:solidFill>
              </a:rPr>
              <a:t>осуществлено </a:t>
            </a:r>
            <a:r>
              <a:rPr lang="ru-RU" sz="1400" dirty="0">
                <a:solidFill>
                  <a:schemeClr val="tx1"/>
                </a:solidFill>
              </a:rPr>
              <a:t>исполнение бюджетных ассигнований по 5 направлениям, на реализацию </a:t>
            </a:r>
            <a:r>
              <a:rPr lang="ru-RU" sz="1400" dirty="0" smtClean="0">
                <a:solidFill>
                  <a:schemeClr val="tx1"/>
                </a:solidFill>
              </a:rPr>
              <a:t>которых предусмотрено </a:t>
            </a:r>
            <a:r>
              <a:rPr lang="ru-RU" sz="1400" dirty="0">
                <a:solidFill>
                  <a:schemeClr val="tx1"/>
                </a:solidFill>
              </a:rPr>
              <a:t>3 195,7 млн рублей (5,3 % расходов </a:t>
            </a:r>
            <a:r>
              <a:rPr lang="ru-RU" sz="1400" dirty="0" err="1" smtClean="0">
                <a:solidFill>
                  <a:schemeClr val="tx1"/>
                </a:solidFill>
              </a:rPr>
              <a:t>фед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>
                <a:solidFill>
                  <a:schemeClr val="tx1"/>
                </a:solidFill>
              </a:rPr>
              <a:t>бюджета на реализацию нацпроекта МСП в 2019 году</a:t>
            </a:r>
            <a:r>
              <a:rPr lang="ru-RU" sz="1600" dirty="0">
                <a:solidFill>
                  <a:schemeClr val="tx1"/>
                </a:solidFill>
              </a:rPr>
              <a:t>).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229200"/>
            <a:ext cx="7749033" cy="10081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Исполнение расходов на предоставление субсидий банкам по кредитам, выданным субъектам МСП по ставке 8,5 % в 2019 году, на </a:t>
            </a:r>
            <a:r>
              <a:rPr lang="ru-RU" sz="1400" u="sng" dirty="0">
                <a:solidFill>
                  <a:schemeClr val="tx1"/>
                </a:solidFill>
              </a:rPr>
              <a:t>1 июля 2019 года </a:t>
            </a:r>
            <a:r>
              <a:rPr lang="ru-RU" sz="1400" dirty="0">
                <a:solidFill>
                  <a:schemeClr val="tx1"/>
                </a:solidFill>
              </a:rPr>
              <a:t>составило 9 млн рублей, или </a:t>
            </a:r>
            <a:r>
              <a:rPr lang="ru-RU" sz="1400" b="1" dirty="0">
                <a:solidFill>
                  <a:schemeClr val="tx1"/>
                </a:solidFill>
              </a:rPr>
              <a:t>0,1</a:t>
            </a:r>
            <a:r>
              <a:rPr lang="ru-RU" sz="1400" dirty="0">
                <a:solidFill>
                  <a:schemeClr val="tx1"/>
                </a:solidFill>
              </a:rPr>
              <a:t> % от утвержденных бюджетных ассигнований на указанные цели, на </a:t>
            </a:r>
            <a:r>
              <a:rPr lang="ru-RU" sz="1400" u="sng" dirty="0">
                <a:solidFill>
                  <a:schemeClr val="tx1"/>
                </a:solidFill>
              </a:rPr>
              <a:t>1 ноября 2019 года </a:t>
            </a:r>
            <a:r>
              <a:rPr lang="ru-RU" sz="1400" dirty="0">
                <a:solidFill>
                  <a:schemeClr val="tx1"/>
                </a:solidFill>
              </a:rPr>
              <a:t>– 395,2 млн рублей </a:t>
            </a:r>
            <a:r>
              <a:rPr lang="ru-RU" sz="1400" b="1" dirty="0">
                <a:solidFill>
                  <a:schemeClr val="tx1"/>
                </a:solidFill>
              </a:rPr>
              <a:t>(9,9 </a:t>
            </a:r>
            <a:r>
              <a:rPr lang="ru-RU" sz="1400" dirty="0">
                <a:solidFill>
                  <a:schemeClr val="tx1"/>
                </a:solidFill>
              </a:rPr>
              <a:t>%).</a:t>
            </a:r>
          </a:p>
        </p:txBody>
      </p:sp>
    </p:spTree>
    <p:extLst>
      <p:ext uri="{BB962C8B-B14F-4D97-AF65-F5344CB8AC3E}">
        <p14:creationId xmlns:p14="http://schemas.microsoft.com/office/powerpoint/2010/main" val="33564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06313647"/>
              </p:ext>
            </p:extLst>
          </p:nvPr>
        </p:nvGraphicFramePr>
        <p:xfrm>
          <a:off x="1475656" y="0"/>
          <a:ext cx="65043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6386" y="4919534"/>
            <a:ext cx="2304256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Федеральный бюджет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925619"/>
            <a:ext cx="1440093" cy="49188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13 158,2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092" y="4983832"/>
            <a:ext cx="648071" cy="101551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млрд руб.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6386" y="5517232"/>
            <a:ext cx="2304256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Бюджеты субъектов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6523" y="5517232"/>
            <a:ext cx="1440093" cy="50405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4 903,9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5517232"/>
            <a:ext cx="2304256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Государственные внебюджетные фонды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4944651"/>
            <a:ext cx="2304256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Внебюджетные источники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43462" y="5517232"/>
            <a:ext cx="1440093" cy="50405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147,8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50766" y="4944651"/>
            <a:ext cx="1440093" cy="47893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7 515,3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0185" y="4221088"/>
            <a:ext cx="468052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 С Т О Ч Н И К 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7793" y="2024844"/>
            <a:ext cx="144016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25,7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трлн руб.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1740462" y="1196752"/>
            <a:ext cx="936104" cy="2808312"/>
          </a:xfrm>
          <a:prstGeom prst="lef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702" y="0"/>
            <a:ext cx="8748000" cy="6309320"/>
          </a:xfrm>
          <a:prstGeom prst="rect">
            <a:avLst/>
          </a:prstGeom>
          <a:pattFill prst="openDmnd">
            <a:fgClr>
              <a:schemeClr val="bg2">
                <a:lumMod val="60000"/>
                <a:lumOff val="40000"/>
              </a:schemeClr>
            </a:fgClr>
            <a:bgClr>
              <a:schemeClr val="bg1">
                <a:lumMod val="9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80728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Длительностью процедур </a:t>
            </a:r>
            <a:r>
              <a:rPr lang="ru-RU" i="1" dirty="0"/>
              <a:t>по формированию заявления на выдачу казначейского обеспечения </a:t>
            </a:r>
            <a:r>
              <a:rPr lang="ru-RU" i="1" dirty="0" smtClean="0"/>
              <a:t>обязательств и необходимостью </a:t>
            </a:r>
            <a:r>
              <a:rPr lang="ru-RU" i="1" dirty="0"/>
              <a:t>утверждения паспортов региональных </a:t>
            </a:r>
            <a:r>
              <a:rPr lang="ru-RU" i="1" dirty="0" smtClean="0"/>
              <a:t>проектов</a:t>
            </a:r>
          </a:p>
          <a:p>
            <a:endParaRPr lang="ru-RU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Причины </a:t>
            </a:r>
            <a:r>
              <a:rPr lang="ru-RU" i="1" dirty="0"/>
              <a:t>низкого кассового исполнения также обусловлены длительностью процедуры проведения отбора победителей для предоставления грантов «</a:t>
            </a:r>
            <a:r>
              <a:rPr lang="ru-RU" i="1" dirty="0" err="1"/>
              <a:t>Агростартап</a:t>
            </a:r>
            <a:r>
              <a:rPr lang="ru-RU" i="1" dirty="0"/>
              <a:t>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941"/>
            <a:ext cx="7848872" cy="50405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Проблемы для освоения бюджетных ассигнований связаны с: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56992"/>
            <a:ext cx="8064896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Следует отметить, что паспорта национального и федерального проектов, размещенные в подсистеме управления национальными проектами содержат некорректные данные. </a:t>
            </a:r>
          </a:p>
          <a:p>
            <a:r>
              <a:rPr lang="ru-RU" dirty="0">
                <a:solidFill>
                  <a:schemeClr val="tx1"/>
                </a:solidFill>
              </a:rPr>
              <a:t>Так, в разделе «Методика расчета целей, целевых и дополнительных показателей» паспорта национального проекта МСП ответственным за сбор данных по показателю «доля малого и среднего предпринимательства в ВВП, %» является Министерство здравоохранения Чеченской Республики, а не Росстат.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8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1" y="-1"/>
            <a:ext cx="8748000" cy="62416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25795" y="71955"/>
            <a:ext cx="6480720" cy="76475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Цифровая экономика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871173"/>
            <a:ext cx="4968552" cy="2249664"/>
          </a:xfrm>
          <a:prstGeom prst="rect">
            <a:avLst/>
          </a:prstGeom>
          <a:solidFill>
            <a:srgbClr val="66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 рамках данного нацпроекта предусмотрено исполнение следующих целей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Увеличение внутренних затрат на </a:t>
            </a:r>
            <a:r>
              <a:rPr lang="ru-RU" dirty="0" smtClean="0">
                <a:solidFill>
                  <a:schemeClr val="tx1"/>
                </a:solidFill>
              </a:rPr>
              <a:t>развитие цифровой </a:t>
            </a:r>
            <a:r>
              <a:rPr lang="ru-RU" dirty="0">
                <a:solidFill>
                  <a:schemeClr val="tx1"/>
                </a:solidFill>
              </a:rPr>
              <a:t>экономики за счет </a:t>
            </a:r>
            <a:r>
              <a:rPr lang="ru-RU" dirty="0" smtClean="0">
                <a:solidFill>
                  <a:schemeClr val="tx1"/>
                </a:solidFill>
              </a:rPr>
              <a:t>всех источников </a:t>
            </a:r>
            <a:r>
              <a:rPr lang="ru-RU" dirty="0">
                <a:solidFill>
                  <a:schemeClr val="tx1"/>
                </a:solidFill>
              </a:rPr>
              <a:t>(по доле в ВВП) не менее чем в 3 раза </a:t>
            </a:r>
            <a:r>
              <a:rPr lang="ru-RU" dirty="0" smtClean="0">
                <a:solidFill>
                  <a:schemeClr val="tx1"/>
                </a:solidFill>
              </a:rPr>
              <a:t>по сравнению </a:t>
            </a:r>
            <a:r>
              <a:rPr lang="ru-RU" dirty="0">
                <a:solidFill>
                  <a:schemeClr val="tx1"/>
                </a:solidFill>
              </a:rPr>
              <a:t>с 2017 </a:t>
            </a:r>
            <a:r>
              <a:rPr lang="ru-RU" dirty="0" smtClean="0">
                <a:solidFill>
                  <a:schemeClr val="tx1"/>
                </a:solidFill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505373"/>
            <a:ext cx="2484276" cy="2736303"/>
          </a:xfrm>
          <a:prstGeom prst="rect">
            <a:avLst/>
          </a:prstGeom>
          <a:solidFill>
            <a:srgbClr val="66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Использование преимущественно отечественного </a:t>
            </a:r>
            <a:r>
              <a:rPr lang="ru-RU" dirty="0">
                <a:solidFill>
                  <a:schemeClr val="tx1"/>
                </a:solidFill>
              </a:rPr>
              <a:t>программного </a:t>
            </a:r>
            <a:r>
              <a:rPr lang="ru-RU" dirty="0" smtClean="0">
                <a:solidFill>
                  <a:schemeClr val="tx1"/>
                </a:solidFill>
              </a:rPr>
              <a:t>обеспечения государственными </a:t>
            </a:r>
            <a:r>
              <a:rPr lang="ru-RU" dirty="0">
                <a:solidFill>
                  <a:schemeClr val="tx1"/>
                </a:solidFill>
              </a:rPr>
              <a:t>органами, </a:t>
            </a:r>
            <a:r>
              <a:rPr lang="ru-RU" dirty="0" smtClean="0">
                <a:solidFill>
                  <a:schemeClr val="tx1"/>
                </a:solidFill>
              </a:rPr>
              <a:t>органами местного самоуправления и </a:t>
            </a:r>
            <a:r>
              <a:rPr lang="ru-RU" dirty="0">
                <a:solidFill>
                  <a:schemeClr val="tx1"/>
                </a:solidFill>
              </a:rPr>
              <a:t>организациями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3959" y="4086610"/>
            <a:ext cx="4418872" cy="2096616"/>
          </a:xfrm>
          <a:prstGeom prst="rect">
            <a:avLst/>
          </a:prstGeom>
          <a:solidFill>
            <a:srgbClr val="66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>
                <a:solidFill>
                  <a:schemeClr val="tx1"/>
                </a:solidFill>
              </a:rPr>
              <a:t>устойчивой и </a:t>
            </a:r>
            <a:r>
              <a:rPr lang="ru-RU" dirty="0" smtClean="0">
                <a:solidFill>
                  <a:schemeClr val="tx1"/>
                </a:solidFill>
              </a:rPr>
              <a:t>безопасной информационно-телекоммуникационной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инфраструктуры </a:t>
            </a:r>
            <a:r>
              <a:rPr lang="ru-RU" dirty="0">
                <a:solidFill>
                  <a:schemeClr val="tx1"/>
                </a:solidFill>
              </a:rPr>
              <a:t>высокоскоростной </a:t>
            </a:r>
            <a:r>
              <a:rPr lang="ru-RU" dirty="0" smtClean="0">
                <a:solidFill>
                  <a:schemeClr val="tx1"/>
                </a:solidFill>
              </a:rPr>
              <a:t>передачи, обработки </a:t>
            </a:r>
            <a:r>
              <a:rPr lang="ru-RU" dirty="0">
                <a:solidFill>
                  <a:schemeClr val="tx1"/>
                </a:solidFill>
              </a:rPr>
              <a:t>и хранения </a:t>
            </a:r>
            <a:r>
              <a:rPr lang="ru-RU" dirty="0" smtClean="0">
                <a:solidFill>
                  <a:schemeClr val="tx1"/>
                </a:solidFill>
              </a:rPr>
              <a:t>больших объемов данных</a:t>
            </a:r>
            <a:r>
              <a:rPr lang="ru-RU" dirty="0">
                <a:solidFill>
                  <a:schemeClr val="tx1"/>
                </a:solidFill>
              </a:rPr>
              <a:t>, доступной для всех организаций </a:t>
            </a:r>
            <a:r>
              <a:rPr lang="ru-RU" dirty="0" smtClean="0">
                <a:solidFill>
                  <a:schemeClr val="tx1"/>
                </a:solidFill>
              </a:rPr>
              <a:t>и домохозяйств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6" y="1748932"/>
            <a:ext cx="3795159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636403" cy="34325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563279" y="2114634"/>
            <a:ext cx="3397308" cy="1752599"/>
            <a:chOff x="5103458" y="2094497"/>
            <a:chExt cx="3099199" cy="157291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20072" y="2348880"/>
              <a:ext cx="2982585" cy="1318536"/>
              <a:chOff x="5220072" y="2348880"/>
              <a:chExt cx="2982585" cy="131853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940152" y="2348880"/>
                <a:ext cx="2262505" cy="1318536"/>
                <a:chOff x="5940152" y="2348880"/>
                <a:chExt cx="2262505" cy="1318536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6228872" y="3085785"/>
                  <a:ext cx="1973785" cy="58163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1649,56</a:t>
                  </a:r>
                  <a:endParaRPr lang="ru-RU" b="1" dirty="0" smtClean="0">
                    <a:solidFill>
                      <a:srgbClr val="0070C0"/>
                    </a:solidFill>
                    <a:cs typeface="Aharoni" pitchFamily="2" charset="-79"/>
                  </a:endParaRP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 flipV="1">
                  <a:off x="5940152" y="2348880"/>
                  <a:ext cx="751650" cy="73690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20072" y="2348880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5103458" y="2094497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18.12.2019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267177" y="1784439"/>
            <a:ext cx="826138" cy="3736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</a:t>
            </a:r>
            <a:endParaRPr lang="ru-RU" sz="13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67177" y="2400986"/>
            <a:ext cx="826138" cy="3736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689,78</a:t>
            </a:r>
            <a:endParaRPr lang="ru-RU" sz="1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7177" y="3048517"/>
            <a:ext cx="826138" cy="372878"/>
          </a:xfrm>
          <a:prstGeom prst="rect">
            <a:avLst/>
          </a:prstGeom>
          <a:solidFill>
            <a:srgbClr val="E2D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92</a:t>
            </a:r>
            <a:endParaRPr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67177" y="3667851"/>
            <a:ext cx="845497" cy="373629"/>
          </a:xfrm>
          <a:prstGeom prst="rect">
            <a:avLst/>
          </a:prstGeom>
          <a:solidFill>
            <a:srgbClr val="31A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22,3</a:t>
            </a:r>
            <a:endParaRPr lang="ru-RU" sz="1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67177" y="4317965"/>
            <a:ext cx="826138" cy="373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608,7</a:t>
            </a:r>
            <a:endParaRPr lang="ru-RU" sz="11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67177" y="4975703"/>
            <a:ext cx="826138" cy="3736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235,78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12791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10867720"/>
              </p:ext>
            </p:extLst>
          </p:nvPr>
        </p:nvGraphicFramePr>
        <p:xfrm>
          <a:off x="323528" y="-9939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86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3756" y="0"/>
            <a:ext cx="8748000" cy="6237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542647"/>
            <a:ext cx="7704856" cy="16159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Увеличение </a:t>
            </a:r>
            <a:r>
              <a:rPr lang="ru-RU" dirty="0">
                <a:solidFill>
                  <a:schemeClr val="tx1"/>
                </a:solidFill>
              </a:rPr>
              <a:t>количества привлеченных к участию в </a:t>
            </a:r>
            <a:r>
              <a:rPr lang="ru-RU" dirty="0" smtClean="0">
                <a:solidFill>
                  <a:schemeClr val="tx1"/>
                </a:solidFill>
              </a:rPr>
              <a:t>реализации нацпроекта </a:t>
            </a:r>
            <a:r>
              <a:rPr lang="ru-RU" dirty="0">
                <a:solidFill>
                  <a:schemeClr val="tx1"/>
                </a:solidFill>
              </a:rPr>
              <a:t>субъектов </a:t>
            </a:r>
            <a:r>
              <a:rPr lang="ru-RU" dirty="0" smtClean="0">
                <a:solidFill>
                  <a:schemeClr val="tx1"/>
                </a:solidFill>
              </a:rPr>
              <a:t>РФ </a:t>
            </a:r>
            <a:r>
              <a:rPr lang="ru-RU" dirty="0">
                <a:solidFill>
                  <a:schemeClr val="tx1"/>
                </a:solidFill>
              </a:rPr>
              <a:t>с </a:t>
            </a:r>
            <a:r>
              <a:rPr lang="ru-RU" dirty="0" smtClean="0">
                <a:solidFill>
                  <a:schemeClr val="tx1"/>
                </a:solidFill>
              </a:rPr>
              <a:t>16 регионов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2018 г. до 85 регионов в 2024 </a:t>
            </a:r>
            <a:r>
              <a:rPr lang="ru-RU" dirty="0" smtClean="0">
                <a:solidFill>
                  <a:schemeClr val="tx1"/>
                </a:solidFill>
              </a:rPr>
              <a:t>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Увеличение </a:t>
            </a:r>
            <a:r>
              <a:rPr lang="ru-RU" dirty="0">
                <a:solidFill>
                  <a:schemeClr val="tx1"/>
                </a:solidFill>
              </a:rPr>
              <a:t>количества средних и крупных предприятий </a:t>
            </a:r>
            <a:r>
              <a:rPr lang="ru-RU" dirty="0" smtClean="0">
                <a:solidFill>
                  <a:schemeClr val="tx1"/>
                </a:solidFill>
              </a:rPr>
              <a:t>базовых </a:t>
            </a:r>
            <a:r>
              <a:rPr lang="ru-RU" dirty="0" err="1" smtClean="0">
                <a:solidFill>
                  <a:schemeClr val="tx1"/>
                </a:solidFill>
              </a:rPr>
              <a:t>несырьевых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отраслей экономики, вовлеченных в реализацию </a:t>
            </a:r>
            <a:r>
              <a:rPr lang="ru-RU" dirty="0" smtClean="0">
                <a:solidFill>
                  <a:schemeClr val="tx1"/>
                </a:solidFill>
              </a:rPr>
              <a:t>нацпроекта </a:t>
            </a:r>
            <a:r>
              <a:rPr lang="ru-RU" dirty="0">
                <a:solidFill>
                  <a:schemeClr val="tx1"/>
                </a:solidFill>
              </a:rPr>
              <a:t>со 100 предприятий в 2018 г. до 10 тыс. в 2024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2970" y="3356991"/>
            <a:ext cx="4759510" cy="11856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Сделать </a:t>
            </a:r>
            <a:r>
              <a:rPr lang="ru-RU" dirty="0">
                <a:solidFill>
                  <a:schemeClr val="tx1"/>
                </a:solidFill>
              </a:rPr>
              <a:t>работу служб занятости населения комфортной для работодателей и соискателей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14676" y="244605"/>
            <a:ext cx="648072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Производительность труда и поддержка занятости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9" b="100000" l="1148" r="93279">
                        <a14:foregroundMark x1="20820" y1="98834" x2="21803" y2="99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9"/>
          <a:stretch/>
        </p:blipFill>
        <p:spPr>
          <a:xfrm>
            <a:off x="211374" y="1387317"/>
            <a:ext cx="4246603" cy="3155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2969" y="1191955"/>
            <a:ext cx="4764557" cy="21650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 рамках данного нацпроекта предусмотрено исполнение следующих целей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Рост производительности труда на средних и крупных </a:t>
            </a:r>
            <a:r>
              <a:rPr lang="ru-RU" dirty="0" smtClean="0">
                <a:solidFill>
                  <a:schemeClr val="tx1"/>
                </a:solidFill>
              </a:rPr>
              <a:t>предприятиях базовых </a:t>
            </a:r>
            <a:r>
              <a:rPr lang="ru-RU" dirty="0" err="1">
                <a:solidFill>
                  <a:schemeClr val="tx1"/>
                </a:solidFill>
              </a:rPr>
              <a:t>несырьевых</a:t>
            </a:r>
            <a:r>
              <a:rPr lang="ru-RU" dirty="0">
                <a:solidFill>
                  <a:schemeClr val="tx1"/>
                </a:solidFill>
              </a:rPr>
              <a:t> отраслей экономики не ниже 5% в год в </a:t>
            </a:r>
            <a:r>
              <a:rPr lang="ru-RU" dirty="0" smtClean="0">
                <a:solidFill>
                  <a:schemeClr val="tx1"/>
                </a:solidFill>
              </a:rPr>
              <a:t>2024 г.</a:t>
            </a:r>
          </a:p>
        </p:txBody>
      </p:sp>
    </p:spTree>
    <p:extLst>
      <p:ext uri="{BB962C8B-B14F-4D97-AF65-F5344CB8AC3E}">
        <p14:creationId xmlns:p14="http://schemas.microsoft.com/office/powerpoint/2010/main" val="959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8553"/>
            <a:ext cx="3969003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16" y="1952569"/>
            <a:ext cx="3319226" cy="316835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427984" y="2424847"/>
            <a:ext cx="3117609" cy="1338238"/>
            <a:chOff x="4884376" y="2094497"/>
            <a:chExt cx="3117609" cy="133823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884376" y="2348880"/>
              <a:ext cx="3117609" cy="1083855"/>
              <a:chOff x="4884376" y="2348880"/>
              <a:chExt cx="3117609" cy="1083855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940152" y="2348880"/>
                <a:ext cx="2061833" cy="1083855"/>
                <a:chOff x="5940152" y="2348880"/>
                <a:chExt cx="2061833" cy="1083855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6497532" y="2636911"/>
                  <a:ext cx="1504453" cy="7958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0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50,9</a:t>
                  </a:r>
                  <a:endParaRPr lang="ru-RU" b="1" dirty="0" smtClean="0">
                    <a:solidFill>
                      <a:srgbClr val="0070C0"/>
                    </a:solidFill>
                    <a:cs typeface="Aharoni" pitchFamily="2" charset="-79"/>
                  </a:endParaRP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 flipV="1">
                  <a:off x="5940152" y="2348880"/>
                  <a:ext cx="557380" cy="57606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4884376" y="2348880"/>
                <a:ext cx="10557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4884376" y="2094497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19.12.2019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401161" y="1826568"/>
            <a:ext cx="967340" cy="4503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5,54</a:t>
            </a:r>
            <a:endParaRPr lang="ru-RU" sz="13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01161" y="3093966"/>
            <a:ext cx="967340" cy="4503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33,36</a:t>
            </a:r>
            <a:endParaRPr lang="ru-RU" sz="1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401161" y="4365104"/>
            <a:ext cx="967340" cy="450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12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108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21786537"/>
              </p:ext>
            </p:extLst>
          </p:nvPr>
        </p:nvGraphicFramePr>
        <p:xfrm>
          <a:off x="323528" y="-9939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87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3756" y="0"/>
            <a:ext cx="8739704" cy="6309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98486" y="161478"/>
            <a:ext cx="648072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Международная кооперация и экспорт</a:t>
            </a:r>
          </a:p>
        </p:txBody>
      </p:sp>
      <p:pic>
        <p:nvPicPr>
          <p:cNvPr id="3" name="Picture 2" descr="C:\Documents and Settings\Arina\Рабочий стол\new objects\презентация\человечки\delovoe obschen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7693"/>
            <a:ext cx="2016224" cy="26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44945"/>
            <a:ext cx="4464496" cy="32259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 рамках данного нацпроекта предусмотрено исполнение следующих целей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Достижение объема экспорта </a:t>
            </a:r>
            <a:r>
              <a:rPr lang="ru-RU" dirty="0" err="1" smtClean="0">
                <a:solidFill>
                  <a:schemeClr val="tx1"/>
                </a:solidFill>
              </a:rPr>
              <a:t>несырьевых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неэнергетических товаров в </a:t>
            </a:r>
            <a:r>
              <a:rPr lang="ru-RU" dirty="0">
                <a:solidFill>
                  <a:schemeClr val="tx1"/>
                </a:solidFill>
              </a:rPr>
              <a:t>размере 250 млрд долл. США </a:t>
            </a:r>
            <a:r>
              <a:rPr lang="ru-RU" dirty="0" smtClean="0">
                <a:solidFill>
                  <a:schemeClr val="tx1"/>
                </a:solidFill>
              </a:rPr>
              <a:t>в год</a:t>
            </a:r>
            <a:r>
              <a:rPr lang="ru-RU" dirty="0">
                <a:solidFill>
                  <a:schemeClr val="tx1"/>
                </a:solidFill>
              </a:rPr>
              <a:t>, в том числе </a:t>
            </a:r>
            <a:r>
              <a:rPr lang="ru-RU" dirty="0" smtClean="0">
                <a:solidFill>
                  <a:schemeClr val="tx1"/>
                </a:solidFill>
              </a:rPr>
              <a:t>продукции машиностроения </a:t>
            </a:r>
            <a:r>
              <a:rPr lang="ru-RU" dirty="0">
                <a:solidFill>
                  <a:schemeClr val="tx1"/>
                </a:solidFill>
              </a:rPr>
              <a:t>— 60 </a:t>
            </a:r>
            <a:r>
              <a:rPr lang="ru-RU" dirty="0" smtClean="0">
                <a:solidFill>
                  <a:schemeClr val="tx1"/>
                </a:solidFill>
              </a:rPr>
              <a:t>млрд долл</a:t>
            </a:r>
            <a:r>
              <a:rPr lang="ru-RU" dirty="0">
                <a:solidFill>
                  <a:schemeClr val="tx1"/>
                </a:solidFill>
              </a:rPr>
              <a:t>. США в </a:t>
            </a:r>
            <a:r>
              <a:rPr lang="ru-RU" dirty="0" smtClean="0">
                <a:solidFill>
                  <a:schemeClr val="tx1"/>
                </a:solidFill>
              </a:rPr>
              <a:t>год 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Достижение </a:t>
            </a:r>
            <a:r>
              <a:rPr lang="ru-RU" dirty="0">
                <a:solidFill>
                  <a:schemeClr val="tx1"/>
                </a:solidFill>
              </a:rPr>
              <a:t>объема экспорта </a:t>
            </a:r>
            <a:r>
              <a:rPr lang="ru-RU" dirty="0" smtClean="0">
                <a:solidFill>
                  <a:schemeClr val="tx1"/>
                </a:solidFill>
              </a:rPr>
              <a:t>продукции агропромышленного комплекса в </a:t>
            </a:r>
            <a:r>
              <a:rPr lang="ru-RU" dirty="0">
                <a:solidFill>
                  <a:schemeClr val="tx1"/>
                </a:solidFill>
              </a:rPr>
              <a:t>размере 45 млрд </a:t>
            </a:r>
            <a:r>
              <a:rPr lang="ru-RU" dirty="0" smtClean="0">
                <a:solidFill>
                  <a:schemeClr val="tx1"/>
                </a:solidFill>
              </a:rPr>
              <a:t>долл. США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44945"/>
            <a:ext cx="4093428" cy="21458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Достижение </a:t>
            </a:r>
            <a:r>
              <a:rPr lang="ru-RU" dirty="0">
                <a:solidFill>
                  <a:schemeClr val="tx1"/>
                </a:solidFill>
              </a:rPr>
              <a:t>объема экспорта оказываемых услуг </a:t>
            </a:r>
            <a:r>
              <a:rPr lang="ru-RU" dirty="0" smtClean="0">
                <a:solidFill>
                  <a:schemeClr val="tx1"/>
                </a:solidFill>
              </a:rPr>
              <a:t>в размере </a:t>
            </a:r>
            <a:r>
              <a:rPr lang="ru-RU" dirty="0">
                <a:solidFill>
                  <a:schemeClr val="tx1"/>
                </a:solidFill>
              </a:rPr>
              <a:t>100 </a:t>
            </a:r>
            <a:r>
              <a:rPr lang="ru-RU" dirty="0" smtClean="0">
                <a:solidFill>
                  <a:schemeClr val="tx1"/>
                </a:solidFill>
              </a:rPr>
              <a:t>млрд долл</a:t>
            </a:r>
            <a:r>
              <a:rPr lang="ru-RU" dirty="0">
                <a:solidFill>
                  <a:schemeClr val="tx1"/>
                </a:solidFill>
              </a:rPr>
              <a:t>. США в </a:t>
            </a:r>
            <a:r>
              <a:rPr lang="ru-RU" dirty="0" smtClean="0">
                <a:solidFill>
                  <a:schemeClr val="tx1"/>
                </a:solidFill>
              </a:rPr>
              <a:t>год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Прирост </a:t>
            </a:r>
            <a:r>
              <a:rPr lang="ru-RU" dirty="0">
                <a:solidFill>
                  <a:schemeClr val="tx1"/>
                </a:solidFill>
              </a:rPr>
              <a:t>доли экспорта продукции </a:t>
            </a:r>
            <a:r>
              <a:rPr lang="ru-RU" dirty="0" smtClean="0">
                <a:solidFill>
                  <a:schemeClr val="tx1"/>
                </a:solidFill>
              </a:rPr>
              <a:t>обрабатывающей промышленности, сельскохозяйственной </a:t>
            </a:r>
            <a:r>
              <a:rPr lang="ru-RU" dirty="0">
                <a:solidFill>
                  <a:schemeClr val="tx1"/>
                </a:solidFill>
              </a:rPr>
              <a:t>продукции </a:t>
            </a:r>
            <a:r>
              <a:rPr lang="ru-RU" dirty="0" smtClean="0">
                <a:solidFill>
                  <a:schemeClr val="tx1"/>
                </a:solidFill>
              </a:rPr>
              <a:t>и услуг </a:t>
            </a:r>
            <a:r>
              <a:rPr lang="ru-RU" dirty="0">
                <a:solidFill>
                  <a:schemeClr val="tx1"/>
                </a:solidFill>
              </a:rPr>
              <a:t>в ВВП страны на </a:t>
            </a:r>
            <a:r>
              <a:rPr lang="ru-RU" dirty="0" smtClean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452187"/>
            <a:ext cx="6336704" cy="185713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Формирование </a:t>
            </a:r>
            <a:r>
              <a:rPr lang="ru-RU" dirty="0">
                <a:solidFill>
                  <a:schemeClr val="tx1"/>
                </a:solidFill>
              </a:rPr>
              <a:t>эффективной системы разделения труда </a:t>
            </a:r>
            <a:r>
              <a:rPr lang="ru-RU" dirty="0" smtClean="0">
                <a:solidFill>
                  <a:schemeClr val="tx1"/>
                </a:solidFill>
              </a:rPr>
              <a:t>и производственной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кооперации </a:t>
            </a:r>
            <a:r>
              <a:rPr lang="ru-RU" dirty="0">
                <a:solidFill>
                  <a:schemeClr val="tx1"/>
                </a:solidFill>
              </a:rPr>
              <a:t>в рамках </a:t>
            </a:r>
            <a:r>
              <a:rPr lang="ru-RU" dirty="0" smtClean="0">
                <a:solidFill>
                  <a:schemeClr val="tx1"/>
                </a:solidFill>
              </a:rPr>
              <a:t>Евразийского экономического </a:t>
            </a:r>
            <a:r>
              <a:rPr lang="ru-RU" dirty="0">
                <a:solidFill>
                  <a:schemeClr val="tx1"/>
                </a:solidFill>
              </a:rPr>
              <a:t>союза в </a:t>
            </a:r>
            <a:r>
              <a:rPr lang="ru-RU" dirty="0" smtClean="0">
                <a:solidFill>
                  <a:schemeClr val="tx1"/>
                </a:solidFill>
              </a:rPr>
              <a:t>целях увеличения объема торговли </a:t>
            </a:r>
            <a:r>
              <a:rPr lang="ru-RU" dirty="0">
                <a:solidFill>
                  <a:schemeClr val="tx1"/>
                </a:solidFill>
              </a:rPr>
              <a:t>между государствами — членами </a:t>
            </a:r>
            <a:r>
              <a:rPr lang="ru-RU" dirty="0" smtClean="0">
                <a:solidFill>
                  <a:schemeClr val="tx1"/>
                </a:solidFill>
              </a:rPr>
              <a:t>Союза не менее чем </a:t>
            </a:r>
            <a:r>
              <a:rPr lang="ru-RU" dirty="0">
                <a:solidFill>
                  <a:schemeClr val="tx1"/>
                </a:solidFill>
              </a:rPr>
              <a:t>в полтора раза и обеспечения роста </a:t>
            </a:r>
            <a:r>
              <a:rPr lang="ru-RU" dirty="0" smtClean="0">
                <a:solidFill>
                  <a:schemeClr val="tx1"/>
                </a:solidFill>
              </a:rPr>
              <a:t>объема накопленных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взаимных </a:t>
            </a:r>
            <a:r>
              <a:rPr lang="ru-RU" dirty="0">
                <a:solidFill>
                  <a:schemeClr val="tx1"/>
                </a:solidFill>
              </a:rPr>
              <a:t>инвестиций в полтора </a:t>
            </a:r>
            <a:r>
              <a:rPr lang="ru-RU" dirty="0" smtClean="0">
                <a:solidFill>
                  <a:schemeClr val="tx1"/>
                </a:solidFill>
              </a:rPr>
              <a:t>раза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endCxn id="6" idx="1"/>
          </p:cNvCxnSpPr>
          <p:nvPr/>
        </p:nvCxnSpPr>
        <p:spPr>
          <a:xfrm>
            <a:off x="4716016" y="2217869"/>
            <a:ext cx="14401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3290793"/>
            <a:ext cx="0" cy="116139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4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60599"/>
            <a:ext cx="3944186" cy="3360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74" y="1833522"/>
            <a:ext cx="3384376" cy="348007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644008" y="2502488"/>
            <a:ext cx="3189618" cy="1358560"/>
            <a:chOff x="4990213" y="2160951"/>
            <a:chExt cx="3189618" cy="135856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20072" y="2348880"/>
              <a:ext cx="2959759" cy="1170631"/>
              <a:chOff x="5220072" y="2348880"/>
              <a:chExt cx="2959759" cy="1170631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940152" y="2348880"/>
                <a:ext cx="2239679" cy="1170631"/>
                <a:chOff x="5940152" y="2348880"/>
                <a:chExt cx="2239679" cy="1170631"/>
              </a:xfrm>
            </p:grpSpPr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 flipV="1">
                  <a:off x="5940152" y="2348880"/>
                  <a:ext cx="557380" cy="57606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Прямоугольник 17"/>
                <p:cNvSpPr/>
                <p:nvPr/>
              </p:nvSpPr>
              <p:spPr>
                <a:xfrm>
                  <a:off x="6379631" y="2898363"/>
                  <a:ext cx="1800200" cy="6211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6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515,6</a:t>
                  </a:r>
                  <a:endParaRPr lang="ru-RU" b="1" dirty="0" smtClean="0">
                    <a:solidFill>
                      <a:srgbClr val="0070C0"/>
                    </a:solidFill>
                    <a:cs typeface="Aharoni" pitchFamily="2" charset="-79"/>
                  </a:endParaRPr>
                </a:p>
              </p:txBody>
            </p: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20072" y="2348880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4990213" y="2160951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17.12.2019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523422" y="1994783"/>
            <a:ext cx="888307" cy="4043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224,25</a:t>
            </a:r>
            <a:endParaRPr lang="ru-RU" sz="1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23421" y="2687155"/>
            <a:ext cx="888307" cy="4043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236,6</a:t>
            </a:r>
            <a:endParaRPr lang="ru-RU" sz="13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3623" y="3411624"/>
            <a:ext cx="888306" cy="404340"/>
          </a:xfrm>
          <a:prstGeom prst="rect">
            <a:avLst/>
          </a:prstGeom>
          <a:solidFill>
            <a:srgbClr val="E2D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21,78</a:t>
            </a:r>
            <a:endParaRPr lang="ru-RU" sz="1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503623" y="4077072"/>
            <a:ext cx="888306" cy="4043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6,16</a:t>
            </a:r>
            <a:endParaRPr lang="ru-RU" sz="13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23421" y="4790100"/>
            <a:ext cx="868508" cy="4043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26,9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7966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71068732"/>
              </p:ext>
            </p:extLst>
          </p:nvPr>
        </p:nvGraphicFramePr>
        <p:xfrm>
          <a:off x="323528" y="-9939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22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014" y="620688"/>
            <a:ext cx="873271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430" y="189147"/>
            <a:ext cx="6768752" cy="7555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Национальный проект 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«Здравоохранение»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25017" y="1278801"/>
            <a:ext cx="8708709" cy="4670479"/>
            <a:chOff x="1439450" y="1772815"/>
            <a:chExt cx="6408712" cy="332922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450" y="1772816"/>
              <a:ext cx="6408712" cy="3329223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439450" y="1772815"/>
              <a:ext cx="6408712" cy="3329223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239074" y="1278802"/>
            <a:ext cx="5694652" cy="4814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 рамках данного нацпроекта предусмотрено исполнение следующих целей: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нижение смертности населения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нижение младенческое смертности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иквидация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кадрового дефицита в медицинских организациях, оказывающих первичную медико-санитарную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помощь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беспечение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охвата всех граждан профилактическими медицинскими осмотрами не реже одного раза в год и упрощение процедуры записи на прием 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врачу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беспечение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оптимальной доступности для населения медицинских организаций, оказывающих первичную медико-санитарную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помощь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величение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объема экспорта медицинских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услуг до 1 млрд долларов США в год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2" y="1193859"/>
            <a:ext cx="8748000" cy="50301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49932" y="260648"/>
            <a:ext cx="648072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Комплексный план модернизации и расширения магистральной инфраструктуры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26894" y="1412776"/>
            <a:ext cx="2937232" cy="4247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Развитие транспортных коридоров «Запад — Восток» и «Север — </a:t>
            </a:r>
            <a:r>
              <a:rPr lang="ru-RU" dirty="0" smtClean="0"/>
              <a:t>Юг» для </a:t>
            </a:r>
            <a:r>
              <a:rPr lang="ru-RU" dirty="0"/>
              <a:t>перевозки </a:t>
            </a:r>
            <a:r>
              <a:rPr lang="ru-RU" dirty="0" smtClean="0"/>
              <a:t>грузов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Повышение </a:t>
            </a:r>
            <a:r>
              <a:rPr lang="ru-RU" dirty="0"/>
              <a:t>уровня экономической связанности территории </a:t>
            </a:r>
            <a:r>
              <a:rPr lang="ru-RU" dirty="0" smtClean="0"/>
              <a:t>РФ и </a:t>
            </a:r>
            <a:r>
              <a:rPr lang="ru-RU" dirty="0"/>
              <a:t>посредством расширения и модернизации </a:t>
            </a:r>
            <a:r>
              <a:rPr lang="ru-RU" dirty="0" smtClean="0"/>
              <a:t>железнодорожной, авиационной</a:t>
            </a:r>
            <a:r>
              <a:rPr lang="ru-RU" dirty="0"/>
              <a:t>, автодорожной, морской и речной инфраструктуры</a:t>
            </a:r>
          </a:p>
        </p:txBody>
      </p:sp>
      <p:sp>
        <p:nvSpPr>
          <p:cNvPr id="13" name="Блок-схема: ИЛИ 12"/>
          <p:cNvSpPr/>
          <p:nvPr/>
        </p:nvSpPr>
        <p:spPr>
          <a:xfrm rot="289098">
            <a:off x="1238981" y="3202582"/>
            <a:ext cx="740284" cy="678090"/>
          </a:xfrm>
          <a:prstGeom prst="flowChar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опоставление 13"/>
          <p:cNvSpPr/>
          <p:nvPr/>
        </p:nvSpPr>
        <p:spPr>
          <a:xfrm rot="20529381">
            <a:off x="959024" y="1656698"/>
            <a:ext cx="457200" cy="594957"/>
          </a:xfrm>
          <a:prstGeom prst="flowChartCol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5318818" y="5434900"/>
            <a:ext cx="1216152" cy="731520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четверенная стрелка 15"/>
          <p:cNvSpPr/>
          <p:nvPr/>
        </p:nvSpPr>
        <p:spPr>
          <a:xfrm rot="20627884" flipH="1" flipV="1">
            <a:off x="1903159" y="4967438"/>
            <a:ext cx="656069" cy="692653"/>
          </a:xfrm>
          <a:prstGeom prst="quad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1029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61" y="151242"/>
            <a:ext cx="1055325" cy="1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9" y="1780735"/>
            <a:ext cx="3063753" cy="4142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12" y="2127824"/>
            <a:ext cx="3549613" cy="353168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8247" y="1562943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4283968" y="2579849"/>
            <a:ext cx="3232751" cy="1608972"/>
            <a:chOff x="5103458" y="2094497"/>
            <a:chExt cx="2547535" cy="128809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20072" y="2348880"/>
              <a:ext cx="2430921" cy="1033713"/>
              <a:chOff x="5220072" y="2348880"/>
              <a:chExt cx="2430921" cy="1033713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940152" y="2348880"/>
                <a:ext cx="1710841" cy="1033713"/>
                <a:chOff x="5940152" y="2348880"/>
                <a:chExt cx="1710841" cy="1033713"/>
              </a:xfrm>
            </p:grpSpPr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 flipV="1">
                  <a:off x="5940152" y="2348880"/>
                  <a:ext cx="557380" cy="57606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Прямоугольник 17"/>
                <p:cNvSpPr/>
                <p:nvPr/>
              </p:nvSpPr>
              <p:spPr>
                <a:xfrm>
                  <a:off x="6118875" y="2863765"/>
                  <a:ext cx="1532118" cy="51882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0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6886,9</a:t>
                  </a:r>
                </a:p>
              </p:txBody>
            </p: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20072" y="2348880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5103458" y="2094497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18.12.2019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912673" y="1815255"/>
            <a:ext cx="702463" cy="3125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651,4</a:t>
            </a:r>
            <a:endParaRPr lang="ru-RU" sz="13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17651" y="2267280"/>
            <a:ext cx="702463" cy="312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899,4</a:t>
            </a:r>
            <a:endParaRPr lang="ru-RU" sz="11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17652" y="2755787"/>
            <a:ext cx="702463" cy="312569"/>
          </a:xfrm>
          <a:prstGeom prst="rect">
            <a:avLst/>
          </a:prstGeom>
          <a:solidFill>
            <a:srgbClr val="E2D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708,46</a:t>
            </a:r>
            <a:endParaRPr lang="ru-RU" sz="11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17653" y="3213688"/>
            <a:ext cx="702462" cy="3125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1469,5</a:t>
            </a:r>
            <a:endParaRPr lang="ru-RU" sz="13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17653" y="3695768"/>
            <a:ext cx="702462" cy="3125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45,85</a:t>
            </a:r>
            <a:endParaRPr lang="ru-RU" sz="1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917653" y="4152788"/>
            <a:ext cx="702462" cy="3125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2015,9</a:t>
            </a:r>
            <a:endParaRPr lang="ru-RU" sz="1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17652" y="4653136"/>
            <a:ext cx="720699" cy="312569"/>
          </a:xfrm>
          <a:prstGeom prst="rect">
            <a:avLst/>
          </a:prstGeom>
          <a:solidFill>
            <a:srgbClr val="9F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283,3</a:t>
            </a:r>
            <a:endParaRPr lang="ru-RU" sz="1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17653" y="5101037"/>
            <a:ext cx="720699" cy="312569"/>
          </a:xfrm>
          <a:prstGeom prst="rect">
            <a:avLst/>
          </a:prstGeom>
          <a:solidFill>
            <a:srgbClr val="31A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621,8</a:t>
            </a:r>
            <a:endParaRPr lang="ru-RU" sz="1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917653" y="5572124"/>
            <a:ext cx="720080" cy="312569"/>
          </a:xfrm>
          <a:prstGeom prst="rect">
            <a:avLst/>
          </a:prstGeom>
          <a:solidFill>
            <a:srgbClr val="DF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191,3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841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8624005"/>
              </p:ext>
            </p:extLst>
          </p:nvPr>
        </p:nvGraphicFramePr>
        <p:xfrm>
          <a:off x="323528" y="-9939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48000" cy="6165304"/>
          </a:xfrm>
          <a:prstGeom prst="rect">
            <a:avLst/>
          </a:prstGeom>
          <a:gradFill>
            <a:gsLst>
              <a:gs pos="20000">
                <a:srgbClr val="C3EAC7"/>
              </a:gs>
              <a:gs pos="63000">
                <a:schemeClr val="accent4">
                  <a:lumMod val="20000"/>
                  <a:lumOff val="80000"/>
                </a:schemeClr>
              </a:gs>
              <a:gs pos="24000">
                <a:srgbClr val="ACE2B1"/>
              </a:gs>
              <a:gs pos="94000">
                <a:srgbClr val="AFE3B4"/>
              </a:gs>
              <a:gs pos="9000">
                <a:srgbClr val="9BDCA1"/>
              </a:gs>
              <a:gs pos="65000">
                <a:srgbClr val="AFE3B4"/>
              </a:gs>
              <a:gs pos="78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36711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r>
              <a:rPr lang="ru-RU" b="1" dirty="0" smtClean="0"/>
              <a:t>Всего исполнено - 91,45%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</a:t>
            </a:r>
            <a:r>
              <a:rPr lang="ru-RU" dirty="0" smtClean="0">
                <a:solidFill>
                  <a:srgbClr val="002060"/>
                </a:solidFill>
                <a:cs typeface="Andalus" pitchFamily="18" charset="-78"/>
              </a:rPr>
              <a:t>ро</a:t>
            </a:r>
            <a:r>
              <a:rPr lang="ru-RU" dirty="0" smtClean="0">
                <a:solidFill>
                  <a:srgbClr val="002060"/>
                </a:solidFill>
              </a:rPr>
              <a:t>ект «Демография»</a:t>
            </a:r>
            <a:r>
              <a:rPr lang="ru-RU" dirty="0" smtClean="0"/>
              <a:t> 95,5% 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ацпроект «Здравоохранение» </a:t>
            </a:r>
            <a:r>
              <a:rPr lang="ru-RU" dirty="0" smtClean="0"/>
              <a:t>- 98%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ацпроект «Безопасные и качественные автомобильные дороги» </a:t>
            </a:r>
            <a:r>
              <a:rPr lang="ru-RU" dirty="0" smtClean="0"/>
              <a:t>- 97,1%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ацпроект «Цифровая экономика» </a:t>
            </a:r>
            <a:r>
              <a:rPr lang="ru-RU" dirty="0" smtClean="0"/>
              <a:t>- 73,3,6% 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ацпроект «Образование»</a:t>
            </a:r>
            <a:r>
              <a:rPr lang="ru-RU" dirty="0" smtClean="0"/>
              <a:t> - 91%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ацпроект «Жилье и городская среда» </a:t>
            </a:r>
            <a:r>
              <a:rPr lang="ru-RU" dirty="0" smtClean="0"/>
              <a:t>- 93,8% 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ацпроект «Международная кооперация и экспорт»</a:t>
            </a:r>
            <a:r>
              <a:rPr lang="ru-RU" dirty="0" smtClean="0"/>
              <a:t> - 89,1%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ацпроект «Малое и среднее предпринимательство и поддержка индивидуальной предпринимательской инициативы» </a:t>
            </a:r>
            <a:r>
              <a:rPr lang="ru-RU" dirty="0" smtClean="0"/>
              <a:t>- 93,1%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ацпроект «Экология» </a:t>
            </a:r>
            <a:r>
              <a:rPr lang="ru-RU" dirty="0" smtClean="0"/>
              <a:t>- 66,3,7%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ацпроект «Наука» </a:t>
            </a:r>
            <a:r>
              <a:rPr lang="ru-RU" dirty="0" smtClean="0"/>
              <a:t>- 99,1%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ацпроект «Культура» </a:t>
            </a:r>
            <a:r>
              <a:rPr lang="ru-RU" dirty="0" smtClean="0"/>
              <a:t>- 99%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ацпроект «Производительность труда и поддержка занятости» </a:t>
            </a:r>
            <a:r>
              <a:rPr lang="ru-RU" dirty="0" smtClean="0"/>
              <a:t>- 87,1%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омплексный план модернизации и расширения магистральной инфраструктуры</a:t>
            </a:r>
            <a:r>
              <a:rPr lang="ru-RU" dirty="0" smtClean="0"/>
              <a:t> - 88%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6631"/>
            <a:ext cx="806489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Освоение средств бюджета на национальные проекты за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2019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год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1556792"/>
            <a:ext cx="874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1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48000" cy="6165304"/>
          </a:xfrm>
          <a:prstGeom prst="rect">
            <a:avLst/>
          </a:prstGeom>
          <a:gradFill>
            <a:gsLst>
              <a:gs pos="20000">
                <a:srgbClr val="C3EAC7"/>
              </a:gs>
              <a:gs pos="63000">
                <a:schemeClr val="accent4">
                  <a:lumMod val="20000"/>
                  <a:lumOff val="80000"/>
                </a:schemeClr>
              </a:gs>
              <a:gs pos="24000">
                <a:srgbClr val="ACE2B1"/>
              </a:gs>
              <a:gs pos="94000">
                <a:srgbClr val="AFE3B4"/>
              </a:gs>
              <a:gs pos="9000">
                <a:srgbClr val="9BDCA1"/>
              </a:gs>
              <a:gs pos="65000">
                <a:srgbClr val="AFE3B4"/>
              </a:gs>
              <a:gs pos="78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6631"/>
            <a:ext cx="806489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Освоение средств бюджета на национальные проекты за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2019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год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0008" y="1052736"/>
            <a:ext cx="4374000" cy="244827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Также надо заметить, что освоение средств бюджета на нацпроекты идет в 2019 г. </a:t>
            </a:r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дет неравномерно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052735"/>
            <a:ext cx="4139488" cy="48965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002060"/>
                </a:solidFill>
              </a:rPr>
              <a:t>П</a:t>
            </a:r>
            <a:r>
              <a:rPr lang="ru-RU" sz="1600" i="1" dirty="0">
                <a:solidFill>
                  <a:srgbClr val="002060"/>
                </a:solidFill>
              </a:rPr>
              <a:t>ричиной этого может являться, то что большинство нацпроектов были запущены 1 января, следовательно  некоторые мероприятия в планах реализации формулировали и уточняли до середины года. Поэтому задержалось и финансирование национальных проектов, и </a:t>
            </a:r>
            <a:r>
              <a:rPr lang="ru-RU" sz="1600" i="1" dirty="0" smtClean="0">
                <a:solidFill>
                  <a:srgbClr val="002060"/>
                </a:solidFill>
              </a:rPr>
              <a:t>исполнение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 </a:t>
            </a:r>
            <a:r>
              <a:rPr lang="ru-RU" sz="1600" b="1" i="1" dirty="0">
                <a:solidFill>
                  <a:srgbClr val="002060"/>
                </a:solidFill>
              </a:rPr>
              <a:t>Н</a:t>
            </a:r>
            <a:r>
              <a:rPr lang="ru-RU" sz="1600" i="1" dirty="0">
                <a:solidFill>
                  <a:srgbClr val="002060"/>
                </a:solidFill>
              </a:rPr>
              <a:t>екоторые проекты сформулировали поздно, а некоторые объекты, прежде всего - инвестиционные, требовали дополнительной разработки проектно-сметной документации</a:t>
            </a:r>
            <a:r>
              <a:rPr lang="ru-RU" sz="1600" i="1" dirty="0" smtClean="0">
                <a:solidFill>
                  <a:srgbClr val="002060"/>
                </a:solidFill>
              </a:rPr>
              <a:t>. Также </a:t>
            </a:r>
            <a:r>
              <a:rPr lang="ru-RU" sz="1600" i="1" dirty="0">
                <a:solidFill>
                  <a:srgbClr val="002060"/>
                </a:solidFill>
              </a:rPr>
              <a:t>есть ряд процедур, связанных с тендерами и торгами, которые идут долго, и бывает – дольше, чем даже </a:t>
            </a:r>
            <a:r>
              <a:rPr lang="ru-RU" sz="1600" i="1" dirty="0" smtClean="0">
                <a:solidFill>
                  <a:srgbClr val="002060"/>
                </a:solidFill>
              </a:rPr>
              <a:t>запланировано*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254364" y="3501006"/>
            <a:ext cx="405288" cy="432048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6165304"/>
            <a:ext cx="8748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*Председатель </a:t>
            </a:r>
            <a:r>
              <a:rPr lang="ru-RU" sz="1100" dirty="0">
                <a:solidFill>
                  <a:schemeClr val="tx1"/>
                </a:solidFill>
              </a:rPr>
              <a:t>Счетной </a:t>
            </a:r>
            <a:r>
              <a:rPr lang="ru-RU" sz="1100" dirty="0" smtClean="0">
                <a:solidFill>
                  <a:schemeClr val="tx1"/>
                </a:solidFill>
              </a:rPr>
              <a:t>палаты ,</a:t>
            </a:r>
            <a:r>
              <a:rPr lang="ru-RU" sz="1100" dirty="0">
                <a:solidFill>
                  <a:schemeClr val="tx1"/>
                </a:solidFill>
              </a:rPr>
              <a:t>Алексей Кудрин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032" y="4005064"/>
            <a:ext cx="3941952" cy="15121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Именно к концу </a:t>
            </a:r>
            <a:r>
              <a:rPr lang="ru-RU" sz="1600" dirty="0" smtClean="0">
                <a:solidFill>
                  <a:srgbClr val="002060"/>
                </a:solidFill>
              </a:rPr>
              <a:t>года многие </a:t>
            </a:r>
            <a:r>
              <a:rPr lang="ru-RU" sz="1600" dirty="0">
                <a:solidFill>
                  <a:srgbClr val="002060"/>
                </a:solidFill>
              </a:rPr>
              <a:t>проекты смогли исполнить расходы на 89</a:t>
            </a:r>
            <a:r>
              <a:rPr lang="ru-RU" sz="1600" dirty="0" smtClean="0">
                <a:solidFill>
                  <a:srgbClr val="002060"/>
                </a:solidFill>
              </a:rPr>
              <a:t>%, в то время как на 1 ноября это были примерно 63%, освоение же всех бюджетных ассигнований за январь-сентябрь составляло 52,1%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237903"/>
            <a:ext cx="8424936" cy="22070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677850"/>
            <a:ext cx="8424937" cy="5343438"/>
            <a:chOff x="395536" y="677850"/>
            <a:chExt cx="8424937" cy="547260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5536" y="677850"/>
              <a:ext cx="8424936" cy="547260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Громоздкая система управления нацпроектами, с дублированием </a:t>
              </a: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функций. При </a:t>
              </a:r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этом </a:t>
              </a:r>
              <a:r>
                <a:rPr lang="ru-RU" dirty="0" err="1">
                  <a:solidFill>
                    <a:schemeClr val="accent6">
                      <a:lumMod val="50000"/>
                    </a:schemeClr>
                  </a:solidFill>
                </a:rPr>
                <a:t>наццели</a:t>
              </a:r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 и нацпроекты довольно условно связаны между собой, а совокупность мер нацпроектов сама по себе не приводит к решению </a:t>
              </a:r>
              <a:r>
                <a:rPr lang="ru-RU" dirty="0" err="1">
                  <a:solidFill>
                    <a:schemeClr val="accent6">
                      <a:lumMod val="50000"/>
                    </a:schemeClr>
                  </a:solidFill>
                </a:rPr>
                <a:t>наццелей</a:t>
              </a:r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; </a:t>
              </a:r>
              <a:endParaRPr lang="ru-RU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ru-RU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ru-RU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Взаимодействие </a:t>
              </a:r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между федеральными и региональными органами исполнительной власти по вопросам реализации нацпроектов находится на низком уровне. Целевые показатели устанавливались без учета реальных возможностей субъектов, при отсутствии прозрачной и приемлемой методики детализации значений целевых показателей для регионов. Это может привести либо к неисполнению показателей, либо к искажению; 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ru-RU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ru-RU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В </a:t>
              </a:r>
              <a:r>
                <a:rPr lang="ru-RU" dirty="0">
                  <a:solidFill>
                    <a:schemeClr val="accent6">
                      <a:lumMod val="50000"/>
                    </a:schemeClr>
                  </a:solidFill>
                </a:rPr>
                <a:t>паспортах национальных проектов и отчетах о ходе их реализации отсутствует полная и достоверная информация о рисках; </a:t>
              </a:r>
              <a:endParaRPr lang="ru-RU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8"/>
            <a:stretch/>
          </p:blipFill>
          <p:spPr>
            <a:xfrm>
              <a:off x="395537" y="2237903"/>
              <a:ext cx="8424936" cy="21960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043608" y="116631"/>
            <a:ext cx="7344815" cy="7200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Системные проблемы , ставящие под угрозу достижение нацпроектов*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037646"/>
            <a:ext cx="86817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*V </a:t>
            </a:r>
            <a:r>
              <a:rPr lang="ru-RU" sz="1100" dirty="0"/>
              <a:t>конференции «Достижение национальных целей развития Российской Федерации (региональный аспект</a:t>
            </a:r>
            <a:r>
              <a:rPr lang="ru-RU" sz="1100" dirty="0" smtClean="0"/>
              <a:t>), </a:t>
            </a:r>
            <a:r>
              <a:rPr lang="ru-RU" sz="1100" b="1" dirty="0"/>
              <a:t>Галина Изотова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846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870" y="1124744"/>
            <a:ext cx="8204586" cy="27872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Не обеспечена комплексная система мониторинга и контроля реализации национальных проектов. Информация </a:t>
            </a:r>
            <a:r>
              <a:rPr lang="ru-RU" dirty="0" smtClean="0">
                <a:solidFill>
                  <a:srgbClr val="002060"/>
                </a:solidFill>
              </a:rPr>
              <a:t>имеет разрозненный характер, </a:t>
            </a:r>
            <a:r>
              <a:rPr lang="ru-RU" dirty="0">
                <a:solidFill>
                  <a:srgbClr val="002060"/>
                </a:solidFill>
              </a:rPr>
              <a:t>поступает с </a:t>
            </a:r>
            <a:r>
              <a:rPr lang="ru-RU" dirty="0" smtClean="0">
                <a:solidFill>
                  <a:srgbClr val="002060"/>
                </a:solidFill>
              </a:rPr>
              <a:t>запозданием, поэтому сложна </a:t>
            </a:r>
            <a:r>
              <a:rPr lang="ru-RU" dirty="0">
                <a:solidFill>
                  <a:srgbClr val="002060"/>
                </a:solidFill>
              </a:rPr>
              <a:t>для анализа и мониторинга. Это затрудняет принятие решений по корректировке и минимизации рисков в реализации национальных проектов; 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870" y="3429000"/>
            <a:ext cx="8208912" cy="25066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Освоение </a:t>
            </a:r>
            <a:r>
              <a:rPr lang="ru-RU" dirty="0">
                <a:solidFill>
                  <a:srgbClr val="002060"/>
                </a:solidFill>
              </a:rPr>
              <a:t>средств на реализацию национальных проектов происходит недостаточными темпами. По состоянию на 1 декабря 2019 г. уровень исполнения расходов федерального бюджета на национальные проекты </a:t>
            </a:r>
            <a:r>
              <a:rPr lang="ru-RU" dirty="0" smtClean="0">
                <a:solidFill>
                  <a:srgbClr val="002060"/>
                </a:solidFill>
              </a:rPr>
              <a:t>составлял всего </a:t>
            </a:r>
            <a:r>
              <a:rPr lang="ru-RU" dirty="0">
                <a:solidFill>
                  <a:srgbClr val="002060"/>
                </a:solidFill>
              </a:rPr>
              <a:t>71,4%.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16631"/>
            <a:ext cx="7344815" cy="7200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Системные проблемы , ставящие под угрозу достижение нацпроектов*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037646"/>
            <a:ext cx="86817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*V </a:t>
            </a:r>
            <a:r>
              <a:rPr lang="ru-RU" sz="1100" dirty="0"/>
              <a:t>конференции «Достижение национальных целей развития Российской Федерации (региональный аспект</a:t>
            </a:r>
            <a:r>
              <a:rPr lang="ru-RU" sz="1100" dirty="0" smtClean="0"/>
              <a:t>), </a:t>
            </a:r>
            <a:r>
              <a:rPr lang="ru-RU" sz="1100" b="1" dirty="0"/>
              <a:t>Галина Изотова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078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6" b="98272" l="1158" r="94935">
                        <a14:foregroundMark x1="26194" y1="15983" x2="64978" y2="15983"/>
                        <a14:foregroundMark x1="25470" y1="24190" x2="52243" y2="24622"/>
                        <a14:foregroundMark x1="26049" y1="33261" x2="40232" y2="33477"/>
                        <a14:foregroundMark x1="26339" y1="41901" x2="37482" y2="42333"/>
                        <a14:foregroundMark x1="24891" y1="58747" x2="24891" y2="58747"/>
                        <a14:foregroundMark x1="24747" y1="66307" x2="24747" y2="66307"/>
                        <a14:foregroundMark x1="24457" y1="75810" x2="24457" y2="75810"/>
                        <a14:foregroundMark x1="24313" y1="87041" x2="24313" y2="87041"/>
                        <a14:foregroundMark x1="24313" y1="93305" x2="24313" y2="93305"/>
                        <a14:foregroundMark x1="27786" y1="59179" x2="27641" y2="94816"/>
                        <a14:foregroundMark x1="29088" y1="58747" x2="29088" y2="94816"/>
                        <a14:foregroundMark x1="29088" y1="58531" x2="26918" y2="58747"/>
                        <a14:foregroundMark x1="27496" y1="59611" x2="26773" y2="94168"/>
                        <a14:foregroundMark x1="3329" y1="6048" x2="2605" y2="93521"/>
                        <a14:foregroundMark x1="3329" y1="93737" x2="24457" y2="93521"/>
                        <a14:foregroundMark x1="20839" y1="92441" x2="20260" y2="7343"/>
                        <a14:foregroundMark x1="3763" y1="8423" x2="17800" y2="8207"/>
                        <a14:foregroundMark x1="4342" y1="10799" x2="20695" y2="89201"/>
                        <a14:foregroundMark x1="4920" y1="90929" x2="16932" y2="16847"/>
                        <a14:foregroundMark x1="7236" y1="83369" x2="28365" y2="82937"/>
                        <a14:foregroundMark x1="2026" y1="91793" x2="2460" y2="95032"/>
                        <a14:foregroundMark x1="2460" y1="95248" x2="25760" y2="95680"/>
                        <a14:foregroundMark x1="22431" y1="48380" x2="28365" y2="61771"/>
                        <a14:foregroundMark x1="28944" y1="58099" x2="28944" y2="58531"/>
                        <a14:foregroundMark x1="20984" y1="24406" x2="21997" y2="25918"/>
                        <a14:foregroundMark x1="27496" y1="95248" x2="28654" y2="95896"/>
                        <a14:foregroundMark x1="5789" y1="5832" x2="1447" y2="6695"/>
                        <a14:foregroundMark x1="30246" y1="92441" x2="28075" y2="9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32" y="1052736"/>
            <a:ext cx="7056784" cy="47283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0360" y="260648"/>
            <a:ext cx="705678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Пять регионов с наибольшими расходами и пять – с наименьшими, млрд руб.*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136020"/>
            <a:ext cx="8748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*Данные ноября 2019 года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0"/>
            <a:ext cx="8748000" cy="6381328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16632"/>
            <a:ext cx="7272808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Достижение национальных целей по следующем показателям: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24744"/>
            <a:ext cx="4032448" cy="51325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r>
              <a:rPr lang="ru-RU" sz="1600" dirty="0" smtClean="0">
                <a:solidFill>
                  <a:schemeClr val="tx1"/>
                </a:solidFill>
              </a:rPr>
              <a:t>ост численности населения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u="sng" dirty="0" smtClean="0">
                <a:solidFill>
                  <a:schemeClr val="tx1"/>
                </a:solidFill>
              </a:rPr>
              <a:t>цель</a:t>
            </a:r>
            <a:r>
              <a:rPr lang="ru-RU" sz="1400" dirty="0" smtClean="0">
                <a:solidFill>
                  <a:schemeClr val="tx1"/>
                </a:solidFill>
              </a:rPr>
              <a:t>: 1 тыс. чел.)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r>
              <a:rPr lang="ru-RU" sz="1600" dirty="0" smtClean="0">
                <a:solidFill>
                  <a:schemeClr val="tx1"/>
                </a:solidFill>
              </a:rPr>
              <a:t>ост продолжительности жизни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u="sng" dirty="0" smtClean="0">
                <a:solidFill>
                  <a:schemeClr val="tx1"/>
                </a:solidFill>
              </a:rPr>
              <a:t>цель</a:t>
            </a:r>
            <a:r>
              <a:rPr lang="ru-RU" sz="1400" dirty="0" smtClean="0">
                <a:solidFill>
                  <a:schemeClr val="tx1"/>
                </a:solidFill>
              </a:rPr>
              <a:t>: 78 лет)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r>
              <a:rPr lang="ru-RU" sz="1600" dirty="0" smtClean="0">
                <a:solidFill>
                  <a:schemeClr val="tx1"/>
                </a:solidFill>
              </a:rPr>
              <a:t>ост доходов и пенсий </a:t>
            </a:r>
            <a:r>
              <a:rPr lang="ru-RU" sz="1400" dirty="0">
                <a:solidFill>
                  <a:schemeClr val="tx1"/>
                </a:solidFill>
              </a:rPr>
              <a:t>( </a:t>
            </a:r>
            <a:r>
              <a:rPr lang="ru-RU" sz="1400" u="sng" dirty="0">
                <a:solidFill>
                  <a:schemeClr val="tx1"/>
                </a:solidFill>
              </a:rPr>
              <a:t>цель</a:t>
            </a:r>
            <a:r>
              <a:rPr lang="ru-RU" sz="1400" dirty="0">
                <a:solidFill>
                  <a:schemeClr val="tx1"/>
                </a:solidFill>
              </a:rPr>
              <a:t>: доходы: 2,4%;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</a:rPr>
              <a:t>                    </a:t>
            </a:r>
            <a:r>
              <a:rPr lang="ru-RU" sz="1400" dirty="0">
                <a:solidFill>
                  <a:schemeClr val="tx1"/>
                </a:solidFill>
              </a:rPr>
              <a:t>пенсии: устойчивый рост уровня пенсионного обеспечения выше уровня инфляции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нижение бедности (</a:t>
            </a:r>
            <a:r>
              <a:rPr lang="ru-RU" sz="1400" u="sng" dirty="0">
                <a:solidFill>
                  <a:schemeClr val="tx1"/>
                </a:solidFill>
              </a:rPr>
              <a:t>цель</a:t>
            </a:r>
            <a:r>
              <a:rPr lang="ru-RU" sz="1400" dirty="0">
                <a:solidFill>
                  <a:schemeClr val="tx1"/>
                </a:solidFill>
              </a:rPr>
              <a:t>: 6,6%)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У</a:t>
            </a:r>
            <a:r>
              <a:rPr lang="ru-RU" sz="1600" dirty="0" smtClean="0">
                <a:solidFill>
                  <a:schemeClr val="tx1"/>
                </a:solidFill>
              </a:rPr>
              <a:t>лучшение жилищных условий </a:t>
            </a: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u="sng" dirty="0">
                <a:solidFill>
                  <a:schemeClr val="tx1"/>
                </a:solidFill>
              </a:rPr>
              <a:t>цель</a:t>
            </a:r>
            <a:r>
              <a:rPr lang="ru-RU" sz="1400" dirty="0">
                <a:solidFill>
                  <a:schemeClr val="tx1"/>
                </a:solidFill>
              </a:rPr>
              <a:t>: 5 млн чел.)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У</a:t>
            </a:r>
            <a:r>
              <a:rPr lang="ru-RU" sz="1600" dirty="0" smtClean="0">
                <a:solidFill>
                  <a:schemeClr val="tx1"/>
                </a:solidFill>
              </a:rPr>
              <a:t>скорение технологического развития </a:t>
            </a: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u="sng" dirty="0">
                <a:solidFill>
                  <a:schemeClr val="tx1"/>
                </a:solidFill>
              </a:rPr>
              <a:t>цель</a:t>
            </a:r>
            <a:r>
              <a:rPr lang="ru-RU" sz="1400" dirty="0">
                <a:solidFill>
                  <a:schemeClr val="tx1"/>
                </a:solidFill>
              </a:rPr>
              <a:t>:50 %)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Ц</a:t>
            </a:r>
            <a:r>
              <a:rPr lang="ru-RU" sz="1600" dirty="0" smtClean="0">
                <a:solidFill>
                  <a:schemeClr val="tx1"/>
                </a:solidFill>
              </a:rPr>
              <a:t>ифровые технологии </a:t>
            </a: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u="sng" dirty="0">
                <a:solidFill>
                  <a:schemeClr val="tx1"/>
                </a:solidFill>
              </a:rPr>
              <a:t>цель</a:t>
            </a:r>
            <a:r>
              <a:rPr lang="ru-RU" sz="1400" dirty="0">
                <a:solidFill>
                  <a:schemeClr val="tx1"/>
                </a:solidFill>
              </a:rPr>
              <a:t>:5,1%)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Э</a:t>
            </a:r>
            <a:r>
              <a:rPr lang="ru-RU" sz="1600" dirty="0" smtClean="0">
                <a:solidFill>
                  <a:schemeClr val="tx1"/>
                </a:solidFill>
              </a:rPr>
              <a:t>кономический рост </a:t>
            </a:r>
            <a:r>
              <a:rPr lang="ru-RU" sz="1400" dirty="0">
                <a:solidFill>
                  <a:schemeClr val="tx1"/>
                </a:solidFill>
              </a:rPr>
              <a:t>(цель: темпы ВВП:3,3%;                                         </a:t>
            </a:r>
            <a:r>
              <a:rPr lang="ru-RU" sz="1400" dirty="0" smtClean="0">
                <a:solidFill>
                  <a:schemeClr val="tx1"/>
                </a:solidFill>
              </a:rPr>
              <a:t>                инфляция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&lt;=4%</a:t>
            </a:r>
            <a:r>
              <a:rPr lang="ru-RU" sz="1400" dirty="0">
                <a:solidFill>
                  <a:schemeClr val="tx1"/>
                </a:solidFill>
              </a:rPr>
              <a:t>;                                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</a:t>
            </a:r>
            <a:r>
              <a:rPr lang="ru-RU" sz="1400" dirty="0">
                <a:solidFill>
                  <a:schemeClr val="tx1"/>
                </a:solidFill>
              </a:rPr>
              <a:t>ВВП по ППС: 5 место)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r>
              <a:rPr lang="ru-RU" sz="1600" dirty="0" smtClean="0">
                <a:solidFill>
                  <a:schemeClr val="tx1"/>
                </a:solidFill>
              </a:rPr>
              <a:t>азвитие экспорта: </a:t>
            </a: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u="sng" dirty="0">
                <a:solidFill>
                  <a:schemeClr val="tx1"/>
                </a:solidFill>
              </a:rPr>
              <a:t>цель</a:t>
            </a:r>
            <a:r>
              <a:rPr lang="ru-RU" sz="1400" dirty="0">
                <a:solidFill>
                  <a:schemeClr val="tx1"/>
                </a:solidFill>
              </a:rPr>
              <a:t>: 350 млрд </a:t>
            </a:r>
            <a:r>
              <a:rPr lang="en-US" sz="1400" dirty="0">
                <a:solidFill>
                  <a:schemeClr val="tx1"/>
                </a:solidFill>
              </a:rPr>
              <a:t>$ </a:t>
            </a:r>
            <a:r>
              <a:rPr lang="ru-RU" sz="1400" dirty="0">
                <a:solidFill>
                  <a:schemeClr val="tx1"/>
                </a:solidFill>
              </a:rPr>
              <a:t>США)</a:t>
            </a:r>
          </a:p>
          <a:p>
            <a:pPr marL="457200" indent="-457200">
              <a:buFont typeface="+mj-lt"/>
              <a:buAutoNum type="arabicPeriod"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124744"/>
            <a:ext cx="2376264" cy="51325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-</a:t>
            </a:r>
            <a:r>
              <a:rPr lang="ru-RU" sz="1600" b="1" dirty="0">
                <a:solidFill>
                  <a:srgbClr val="FF0000"/>
                </a:solidFill>
              </a:rPr>
              <a:t>285,7 тыс. </a:t>
            </a:r>
            <a:r>
              <a:rPr lang="ru-RU" sz="1600" b="1" dirty="0" smtClean="0">
                <a:solidFill>
                  <a:srgbClr val="FF0000"/>
                </a:solidFill>
              </a:rPr>
              <a:t>чел.</a:t>
            </a:r>
          </a:p>
          <a:p>
            <a:pPr marL="457200" indent="-457200">
              <a:buFont typeface="+mj-lt"/>
              <a:buAutoNum type="arabicPeriod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72,9 лет</a:t>
            </a:r>
          </a:p>
          <a:p>
            <a:pPr marL="457200" indent="-457200">
              <a:buFont typeface="+mj-lt"/>
              <a:buAutoNum type="arabicPeriod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Доходы: +0,8%    Пенсии: +1,3%</a:t>
            </a:r>
          </a:p>
          <a:p>
            <a:pPr marL="457200" indent="-457200">
              <a:buFont typeface="+mj-lt"/>
              <a:buAutoNum type="arabicPeriod"/>
            </a:pPr>
            <a:endParaRPr lang="ru-RU" sz="16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13,1%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3,5 млн чел.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19,8%</a:t>
            </a:r>
          </a:p>
          <a:p>
            <a:pPr marL="457200" indent="-457200">
              <a:buFont typeface="+mj-lt"/>
              <a:buAutoNum type="arabicPeriod"/>
            </a:pPr>
            <a:endParaRPr lang="ru-RU" sz="16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-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Темпы ВВП: </a:t>
            </a:r>
            <a:r>
              <a:rPr lang="ru-RU" sz="1600" b="1" dirty="0" smtClean="0">
                <a:solidFill>
                  <a:srgbClr val="FF0000"/>
                </a:solidFill>
              </a:rPr>
              <a:t>1,1%</a:t>
            </a:r>
            <a:r>
              <a:rPr lang="ru-RU" sz="1600" b="1" dirty="0" smtClean="0">
                <a:solidFill>
                  <a:schemeClr val="tx1"/>
                </a:solidFill>
              </a:rPr>
              <a:t> Инфляция: 3% ВВП по ППС: 6 место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-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1666697" y="3475009"/>
            <a:ext cx="5132577" cy="4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Показатель и целевое значение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3158591" y="3475760"/>
            <a:ext cx="5131072" cy="4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Динамика показателей на отчётный  период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03586"/>
            <a:ext cx="190527" cy="171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3289276"/>
            <a:ext cx="190527" cy="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20888"/>
            <a:ext cx="756084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0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72137"/>
            <a:ext cx="5544616" cy="1152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Затраты в разрезе федеральных проектов, входящих в нацпроект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Arina\Рабочий стол\new objects\презентация\человечки\trenin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-10078"/>
            <a:ext cx="1417637" cy="17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3246" r="19453" b="11432"/>
          <a:stretch/>
        </p:blipFill>
        <p:spPr>
          <a:xfrm>
            <a:off x="5586469" y="2662368"/>
            <a:ext cx="3091543" cy="314671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03106" y="1844824"/>
            <a:ext cx="878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5076056" y="2834227"/>
            <a:ext cx="3021935" cy="1484627"/>
            <a:chOff x="5103458" y="2094497"/>
            <a:chExt cx="3021935" cy="148462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220072" y="2348880"/>
              <a:ext cx="2905321" cy="1230244"/>
              <a:chOff x="5220072" y="2348880"/>
              <a:chExt cx="2905321" cy="1230244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5940152" y="2348880"/>
                <a:ext cx="2185241" cy="1230244"/>
                <a:chOff x="5940152" y="2348880"/>
                <a:chExt cx="2185241" cy="1230244"/>
              </a:xfrm>
            </p:grpSpPr>
            <p:sp>
              <p:nvSpPr>
                <p:cNvPr id="4" name="Прямоугольник 3"/>
                <p:cNvSpPr/>
                <p:nvPr/>
              </p:nvSpPr>
              <p:spPr>
                <a:xfrm>
                  <a:off x="6253185" y="2924943"/>
                  <a:ext cx="1872208" cy="65418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rgbClr val="0070C0"/>
                      </a:solidFill>
                      <a:cs typeface="Aharoni" pitchFamily="2" charset="-79"/>
                    </a:rPr>
                    <a:t>1470,2</a:t>
                  </a:r>
                </a:p>
              </p:txBody>
            </p: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 flipH="1" flipV="1">
                  <a:off x="5940152" y="2348880"/>
                  <a:ext cx="557380" cy="57606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5220072" y="2348880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Скругленный прямоугольник 15"/>
            <p:cNvSpPr/>
            <p:nvPr/>
          </p:nvSpPr>
          <p:spPr>
            <a:xfrm>
              <a:off x="5103458" y="2094497"/>
              <a:ext cx="1080120" cy="218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18.12.2019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33173" y="2470481"/>
            <a:ext cx="4934167" cy="3338602"/>
            <a:chOff x="550504" y="1983207"/>
            <a:chExt cx="4525008" cy="3077005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550504" y="1983207"/>
              <a:ext cx="4525008" cy="3077005"/>
              <a:chOff x="550504" y="1983207"/>
              <a:chExt cx="4525008" cy="3077005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550504" y="1983207"/>
                <a:ext cx="4525008" cy="3077005"/>
                <a:chOff x="550504" y="1983207"/>
                <a:chExt cx="4525008" cy="3077005"/>
              </a:xfrm>
            </p:grpSpPr>
            <p:grpSp>
              <p:nvGrpSpPr>
                <p:cNvPr id="20" name="Группа 19"/>
                <p:cNvGrpSpPr/>
                <p:nvPr/>
              </p:nvGrpSpPr>
              <p:grpSpPr>
                <a:xfrm>
                  <a:off x="550504" y="1983207"/>
                  <a:ext cx="4525008" cy="3077005"/>
                  <a:chOff x="550504" y="1983207"/>
                  <a:chExt cx="4525008" cy="3077005"/>
                </a:xfrm>
              </p:grpSpPr>
              <p:grpSp>
                <p:nvGrpSpPr>
                  <p:cNvPr id="14" name="Группа 13"/>
                  <p:cNvGrpSpPr/>
                  <p:nvPr/>
                </p:nvGrpSpPr>
                <p:grpSpPr>
                  <a:xfrm>
                    <a:off x="550504" y="1983207"/>
                    <a:ext cx="4525008" cy="3077005"/>
                    <a:chOff x="550504" y="1983207"/>
                    <a:chExt cx="4525008" cy="3077005"/>
                  </a:xfrm>
                </p:grpSpPr>
                <p:grpSp>
                  <p:nvGrpSpPr>
                    <p:cNvPr id="13" name="Группа 12"/>
                    <p:cNvGrpSpPr/>
                    <p:nvPr/>
                  </p:nvGrpSpPr>
                  <p:grpSpPr>
                    <a:xfrm>
                      <a:off x="550504" y="1983207"/>
                      <a:ext cx="4525008" cy="3077005"/>
                      <a:chOff x="550504" y="1983207"/>
                      <a:chExt cx="4525008" cy="3077005"/>
                    </a:xfrm>
                  </p:grpSpPr>
                  <p:grpSp>
                    <p:nvGrpSpPr>
                      <p:cNvPr id="11" name="Группа 10"/>
                      <p:cNvGrpSpPr/>
                      <p:nvPr/>
                    </p:nvGrpSpPr>
                    <p:grpSpPr>
                      <a:xfrm>
                        <a:off x="550504" y="1983207"/>
                        <a:ext cx="4525008" cy="3077005"/>
                        <a:chOff x="550504" y="1983207"/>
                        <a:chExt cx="4525008" cy="3077005"/>
                      </a:xfrm>
                    </p:grpSpPr>
                    <p:grpSp>
                      <p:nvGrpSpPr>
                        <p:cNvPr id="8" name="Группа 7"/>
                        <p:cNvGrpSpPr/>
                        <p:nvPr/>
                      </p:nvGrpSpPr>
                      <p:grpSpPr>
                        <a:xfrm>
                          <a:off x="550504" y="1983207"/>
                          <a:ext cx="4525008" cy="3077005"/>
                          <a:chOff x="550504" y="1948351"/>
                          <a:chExt cx="4525008" cy="3077005"/>
                        </a:xfrm>
                      </p:grpSpPr>
                      <p:pic>
                        <p:nvPicPr>
                          <p:cNvPr id="10" name="Рисунок 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50504" y="1948351"/>
                            <a:ext cx="4525007" cy="3077005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6" name="Прямоугольник 5"/>
                          <p:cNvSpPr/>
                          <p:nvPr/>
                        </p:nvSpPr>
                        <p:spPr>
                          <a:xfrm>
                            <a:off x="4499992" y="1966484"/>
                            <a:ext cx="575520" cy="298951"/>
                          </a:xfrm>
                          <a:prstGeom prst="rect">
                            <a:avLst/>
                          </a:prstGeom>
                          <a:solidFill>
                            <a:srgbClr val="9FA8B3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ru-RU" sz="1400" b="1" dirty="0" smtClean="0"/>
                              <a:t>41,16</a:t>
                            </a:r>
                            <a:endParaRPr lang="ru-RU" sz="1400" b="1" dirty="0"/>
                          </a:p>
                        </p:txBody>
                      </p:sp>
                    </p:grpSp>
                    <p:sp>
                      <p:nvSpPr>
                        <p:cNvPr id="22" name="Прямоугольник 21"/>
                        <p:cNvSpPr/>
                        <p:nvPr/>
                      </p:nvSpPr>
                      <p:spPr>
                        <a:xfrm>
                          <a:off x="4499992" y="2394654"/>
                          <a:ext cx="575520" cy="298951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ru-RU" sz="1400" b="1" dirty="0" smtClean="0"/>
                            <a:t>125,9</a:t>
                          </a:r>
                          <a:endParaRPr lang="ru-RU" sz="1400" b="1" dirty="0"/>
                        </a:p>
                      </p:txBody>
                    </p:sp>
                  </p:grpSp>
                  <p:sp>
                    <p:nvSpPr>
                      <p:cNvPr id="25" name="Прямоугольник 24"/>
                      <p:cNvSpPr/>
                      <p:nvPr/>
                    </p:nvSpPr>
                    <p:spPr>
                      <a:xfrm>
                        <a:off x="4499992" y="2814959"/>
                        <a:ext cx="575520" cy="29895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1400" b="1" dirty="0" smtClean="0"/>
                          <a:t>956,6</a:t>
                        </a:r>
                        <a:endParaRPr lang="ru-RU" sz="1400" b="1" dirty="0"/>
                      </a:p>
                    </p:txBody>
                  </p:sp>
                </p:grpSp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4499992" y="3187903"/>
                      <a:ext cx="575520" cy="298951"/>
                    </a:xfrm>
                    <a:prstGeom prst="rect">
                      <a:avLst/>
                    </a:prstGeom>
                    <a:solidFill>
                      <a:srgbClr val="E2D30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200" b="1" dirty="0" smtClean="0"/>
                        <a:t>161,45</a:t>
                      </a:r>
                      <a:endParaRPr lang="ru-RU" sz="1200" b="1" dirty="0"/>
                    </a:p>
                  </p:txBody>
                </p:sp>
              </p:grpSp>
              <p:sp>
                <p:nvSpPr>
                  <p:cNvPr id="28" name="Прямоугольник 27"/>
                  <p:cNvSpPr/>
                  <p:nvPr/>
                </p:nvSpPr>
                <p:spPr>
                  <a:xfrm>
                    <a:off x="4499992" y="3588443"/>
                    <a:ext cx="575520" cy="298951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600" b="1" dirty="0" smtClean="0"/>
                      <a:t>16,3</a:t>
                    </a:r>
                    <a:endParaRPr lang="ru-RU" sz="1300" b="1" dirty="0"/>
                  </a:p>
                </p:txBody>
              </p:sp>
            </p:grpSp>
            <p:sp>
              <p:nvSpPr>
                <p:cNvPr id="32" name="Прямоугольник 31"/>
                <p:cNvSpPr/>
                <p:nvPr/>
              </p:nvSpPr>
              <p:spPr>
                <a:xfrm>
                  <a:off x="4499992" y="3957937"/>
                  <a:ext cx="575520" cy="29895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 smtClean="0"/>
                    <a:t>63,9</a:t>
                  </a:r>
                  <a:endParaRPr lang="ru-RU" sz="1300" b="1" dirty="0"/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4499992" y="4356410"/>
                <a:ext cx="575520" cy="2989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/>
                  <a:t>104,7</a:t>
                </a:r>
                <a:endParaRPr lang="ru-RU" sz="1100" b="1" dirty="0"/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4499992" y="4747642"/>
              <a:ext cx="575520" cy="298951"/>
            </a:xfrm>
            <a:prstGeom prst="rect">
              <a:avLst/>
            </a:prstGeom>
            <a:solidFill>
              <a:srgbClr val="DF3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0,2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51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09651880"/>
              </p:ext>
            </p:extLst>
          </p:nvPr>
        </p:nvGraphicFramePr>
        <p:xfrm>
          <a:off x="467544" y="188640"/>
          <a:ext cx="820891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5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«Здравоохранение»</a:t>
            </a:r>
            <a:br>
              <a:rPr lang="ru-RU" dirty="0" smtClean="0"/>
            </a:br>
            <a:r>
              <a:rPr lang="ru-RU" dirty="0" smtClean="0"/>
              <a:t>Достижение установленных целей (на октябрь) 2019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4184204" cy="4464496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Приобретено </a:t>
            </a:r>
            <a:r>
              <a:rPr lang="ru-RU" b="1" dirty="0" smtClean="0"/>
              <a:t>516</a:t>
            </a:r>
            <a:r>
              <a:rPr lang="ru-RU" dirty="0" smtClean="0"/>
              <a:t> ПМК (план 500) </a:t>
            </a:r>
          </a:p>
          <a:p>
            <a:r>
              <a:rPr lang="ru-RU" dirty="0" smtClean="0"/>
              <a:t>Создано </a:t>
            </a:r>
            <a:r>
              <a:rPr lang="ru-RU" b="1" dirty="0" smtClean="0"/>
              <a:t>423</a:t>
            </a:r>
            <a:r>
              <a:rPr lang="ru-RU" dirty="0" smtClean="0"/>
              <a:t> объектов ФАП, ФП и ВА (план 350)</a:t>
            </a:r>
          </a:p>
          <a:p>
            <a:r>
              <a:rPr lang="ru-RU" dirty="0" smtClean="0"/>
              <a:t>Снижение показателя смертности на </a:t>
            </a:r>
            <a:r>
              <a:rPr lang="ru-RU" b="1" dirty="0" smtClean="0"/>
              <a:t>3,1</a:t>
            </a:r>
            <a:r>
              <a:rPr lang="ru-RU" dirty="0" smtClean="0"/>
              <a:t> % по сравнению с предыдущим годом</a:t>
            </a:r>
          </a:p>
          <a:p>
            <a:r>
              <a:rPr lang="ru-RU" dirty="0"/>
              <a:t>В </a:t>
            </a:r>
            <a:r>
              <a:rPr lang="ru-RU" b="1" dirty="0"/>
              <a:t>85</a:t>
            </a:r>
            <a:r>
              <a:rPr lang="ru-RU" dirty="0"/>
              <a:t> субъектах </a:t>
            </a:r>
            <a:r>
              <a:rPr lang="ru-RU" dirty="0" smtClean="0"/>
              <a:t>РФ </a:t>
            </a:r>
            <a:r>
              <a:rPr lang="ru-RU" dirty="0"/>
              <a:t>созданы региональные центры </a:t>
            </a:r>
            <a:r>
              <a:rPr lang="ru-RU" dirty="0" smtClean="0"/>
              <a:t>ПМСП</a:t>
            </a:r>
          </a:p>
          <a:p>
            <a:r>
              <a:rPr lang="ru-RU" dirty="0" smtClean="0"/>
              <a:t>Проведение профилактических мероприятий для </a:t>
            </a:r>
            <a:r>
              <a:rPr lang="ru-RU" b="1" dirty="0" smtClean="0"/>
              <a:t>41,2</a:t>
            </a:r>
            <a:r>
              <a:rPr lang="ru-RU" dirty="0" smtClean="0"/>
              <a:t> млн чел.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показателя смертности от болезней системы кровообращения на</a:t>
            </a:r>
            <a:r>
              <a:rPr lang="ru-RU" b="1" dirty="0"/>
              <a:t> 0,8</a:t>
            </a:r>
            <a:r>
              <a:rPr lang="ru-RU" dirty="0" smtClean="0"/>
              <a:t>% </a:t>
            </a:r>
          </a:p>
          <a:p>
            <a:r>
              <a:rPr lang="ru-RU" dirty="0"/>
              <a:t>Выполнено </a:t>
            </a:r>
            <a:r>
              <a:rPr lang="ru-RU" b="1" dirty="0" smtClean="0"/>
              <a:t>6 123 </a:t>
            </a:r>
            <a:r>
              <a:rPr lang="ru-RU" dirty="0"/>
              <a:t>вылетов санитарной </a:t>
            </a:r>
            <a:r>
              <a:rPr lang="ru-RU" dirty="0" smtClean="0"/>
              <a:t>авиации (план 7 500)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248472" cy="4497363"/>
          </a:xfrm>
          <a:ln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r>
              <a:rPr lang="ru-RU" sz="1900" dirty="0"/>
              <a:t>Введено в действие более </a:t>
            </a:r>
            <a:r>
              <a:rPr lang="ru-RU" sz="1900" b="1" dirty="0" smtClean="0"/>
              <a:t>40</a:t>
            </a:r>
            <a:r>
              <a:rPr lang="ru-RU" sz="1900" dirty="0" smtClean="0"/>
              <a:t> ФАП </a:t>
            </a:r>
            <a:r>
              <a:rPr lang="ru-RU" sz="1900" dirty="0"/>
              <a:t>и </a:t>
            </a:r>
            <a:r>
              <a:rPr lang="ru-RU" sz="1900" dirty="0" smtClean="0"/>
              <a:t>офисов </a:t>
            </a:r>
            <a:r>
              <a:rPr lang="ru-RU" sz="1900" dirty="0"/>
              <a:t>ВОП в сельской местности </a:t>
            </a:r>
            <a:endParaRPr lang="ru-RU" sz="1900" dirty="0" smtClean="0"/>
          </a:p>
          <a:p>
            <a:r>
              <a:rPr lang="ru-RU" sz="1900" dirty="0" smtClean="0"/>
              <a:t>Обеспечен </a:t>
            </a:r>
            <a:r>
              <a:rPr lang="ru-RU" sz="1900" dirty="0"/>
              <a:t>охват </a:t>
            </a:r>
            <a:r>
              <a:rPr lang="ru-RU" sz="1900" b="1" dirty="0"/>
              <a:t>44,3</a:t>
            </a:r>
            <a:r>
              <a:rPr lang="ru-RU" sz="1900" dirty="0" smtClean="0"/>
              <a:t>% застрахованных </a:t>
            </a:r>
            <a:r>
              <a:rPr lang="ru-RU" sz="1900" dirty="0"/>
              <a:t>лиц информированием страховыми медицинскими представителями о праве на прохождение профилактического медицинского </a:t>
            </a:r>
            <a:r>
              <a:rPr lang="ru-RU" sz="1900" dirty="0" smtClean="0"/>
              <a:t>осмотра</a:t>
            </a:r>
          </a:p>
          <a:p>
            <a:r>
              <a:rPr lang="ru-RU" sz="1900" dirty="0"/>
              <a:t>Подготовлено описание «</a:t>
            </a:r>
            <a:r>
              <a:rPr lang="ru-RU" sz="1900" b="1" dirty="0"/>
              <a:t>Новой модели медицинской организации</a:t>
            </a:r>
            <a:r>
              <a:rPr lang="ru-RU" sz="1900" b="1" dirty="0" smtClean="0"/>
              <a:t>»</a:t>
            </a:r>
          </a:p>
          <a:p>
            <a:r>
              <a:rPr lang="ru-RU" sz="1900" dirty="0" smtClean="0"/>
              <a:t>Закупка оборудования </a:t>
            </a:r>
            <a:r>
              <a:rPr lang="ru-RU" sz="1900" dirty="0"/>
              <a:t>для переоснащения региональных сосудистых центров </a:t>
            </a:r>
            <a:r>
              <a:rPr lang="ru-RU" sz="1900" b="1" dirty="0" smtClean="0"/>
              <a:t>3,7</a:t>
            </a:r>
            <a:r>
              <a:rPr lang="ru-RU" sz="1900" dirty="0"/>
              <a:t> тыс. единиц </a:t>
            </a:r>
            <a:r>
              <a:rPr lang="ru-RU" sz="1900" dirty="0" smtClean="0"/>
              <a:t>( план 4,2 тыс</a:t>
            </a:r>
            <a:r>
              <a:rPr lang="ru-RU" sz="1900" dirty="0"/>
              <a:t>.</a:t>
            </a:r>
            <a:r>
              <a:rPr lang="ru-RU" sz="1900" dirty="0" smtClean="0"/>
              <a:t>)</a:t>
            </a:r>
            <a:endParaRPr lang="ru-RU" sz="1900" b="1" dirty="0" smtClean="0"/>
          </a:p>
          <a:p>
            <a:endParaRPr lang="ru-RU" b="1" dirty="0"/>
          </a:p>
        </p:txBody>
      </p:sp>
      <p:pic>
        <p:nvPicPr>
          <p:cNvPr id="7" name="Picture 4" descr="C:\Documents and Settings\Arina\Рабочий стол\new objects\презентация\человечки\goszaka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93" y="5301207"/>
            <a:ext cx="1048234" cy="7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7417" y="1321008"/>
            <a:ext cx="8748000" cy="4896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8" y="1506298"/>
            <a:ext cx="8064896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лительная процедура заключения соглашений по предоставлению муниципалитетами земельных участков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лительный срок переоформления земельного участка, находящегося в федеральной собственности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лительный процесс разработки проектно-сметной документации на объект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екачественная подготовка технического задания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«Н</a:t>
            </a:r>
            <a:r>
              <a:rPr lang="ru-RU" dirty="0" smtClean="0">
                <a:solidFill>
                  <a:srgbClr val="002060"/>
                </a:solidFill>
              </a:rPr>
              <a:t>едобросовестность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 подрядчиков и длительная процедура замены исполнителей государственных контрактов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лительные сроки поставки товара в соответствии с государственным контрактом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лительная разработка технического задания на поставку мобильных медицинских комплексов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Причины возникновения рисков </a:t>
            </a:r>
            <a:r>
              <a:rPr lang="ru-RU" dirty="0" err="1" smtClean="0"/>
              <a:t>недостижения</a:t>
            </a:r>
            <a:r>
              <a:rPr lang="ru-RU" dirty="0" smtClean="0"/>
              <a:t> результатов федерального проекта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7417" y="-52381"/>
            <a:ext cx="8748000" cy="351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нта лицом вверх 11"/>
          <p:cNvSpPr/>
          <p:nvPr/>
        </p:nvSpPr>
        <p:spPr>
          <a:xfrm>
            <a:off x="197417" y="5569480"/>
            <a:ext cx="1656184" cy="6480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нта лицом вверх 12"/>
          <p:cNvSpPr/>
          <p:nvPr/>
        </p:nvSpPr>
        <p:spPr>
          <a:xfrm>
            <a:off x="1879781" y="5569480"/>
            <a:ext cx="1656184" cy="6480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нта лицом вверх 13"/>
          <p:cNvSpPr/>
          <p:nvPr/>
        </p:nvSpPr>
        <p:spPr>
          <a:xfrm>
            <a:off x="3635896" y="5569480"/>
            <a:ext cx="1656184" cy="6480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нта лицом вверх 14"/>
          <p:cNvSpPr/>
          <p:nvPr/>
        </p:nvSpPr>
        <p:spPr>
          <a:xfrm>
            <a:off x="5436096" y="5569480"/>
            <a:ext cx="1656184" cy="6480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нта лицом вверх 15"/>
          <p:cNvSpPr/>
          <p:nvPr/>
        </p:nvSpPr>
        <p:spPr>
          <a:xfrm>
            <a:off x="7164288" y="5569480"/>
            <a:ext cx="1656184" cy="6480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guu-powerpoint-template-2014">
  <a:themeElements>
    <a:clrScheme name="MGUU colors">
      <a:dk1>
        <a:sysClr val="windowText" lastClr="000000"/>
      </a:dk1>
      <a:lt1>
        <a:sysClr val="window" lastClr="FFFFFF"/>
      </a:lt1>
      <a:dk2>
        <a:srgbClr val="6D6E71"/>
      </a:dk2>
      <a:lt2>
        <a:srgbClr val="B1B3B6"/>
      </a:lt2>
      <a:accent1>
        <a:srgbClr val="C7254B"/>
      </a:accent1>
      <a:accent2>
        <a:srgbClr val="F58221"/>
      </a:accent2>
      <a:accent3>
        <a:srgbClr val="FDB913"/>
      </a:accent3>
      <a:accent4>
        <a:srgbClr val="3EB049"/>
      </a:accent4>
      <a:accent5>
        <a:srgbClr val="1F87C9"/>
      </a:accent5>
      <a:accent6>
        <a:srgbClr val="6362AC"/>
      </a:accent6>
      <a:hlink>
        <a:srgbClr val="170DCB"/>
      </a:hlink>
      <a:folHlink>
        <a:srgbClr val="800080"/>
      </a:folHlink>
    </a:clrScheme>
    <a:fontScheme name="Mguu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mguu-powerpoint-template-2014</Template>
  <TotalTime>1435</TotalTime>
  <Words>3071</Words>
  <Application>Microsoft Office PowerPoint</Application>
  <PresentationFormat>Экран (4:3)</PresentationFormat>
  <Paragraphs>417</Paragraphs>
  <Slides>59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mguu-powerpoint-template-2014</vt:lpstr>
      <vt:lpstr>Бюджет и национальные 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«Здравоохранение» Достижение установленных целей (на октябрь) 2019   </vt:lpstr>
      <vt:lpstr>Причины возникновения рисков недостижения результатов федерального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Гришина Анастасия Романовна</dc:creator>
  <cp:lastModifiedBy>Гришина Анастасия Романовна</cp:lastModifiedBy>
  <cp:revision>134</cp:revision>
  <dcterms:created xsi:type="dcterms:W3CDTF">2020-02-12T08:38:35Z</dcterms:created>
  <dcterms:modified xsi:type="dcterms:W3CDTF">2020-02-21T08:31:34Z</dcterms:modified>
</cp:coreProperties>
</file>